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4"/>
  </p:notesMasterIdLst>
  <p:sldIdLst>
    <p:sldId id="256" r:id="rId2"/>
    <p:sldId id="263" r:id="rId3"/>
    <p:sldId id="260" r:id="rId4"/>
    <p:sldId id="265" r:id="rId5"/>
    <p:sldId id="266" r:id="rId6"/>
    <p:sldId id="267" r:id="rId7"/>
    <p:sldId id="308" r:id="rId8"/>
    <p:sldId id="269" r:id="rId9"/>
    <p:sldId id="309" r:id="rId10"/>
    <p:sldId id="270" r:id="rId11"/>
    <p:sldId id="271" r:id="rId12"/>
    <p:sldId id="310" r:id="rId13"/>
    <p:sldId id="273" r:id="rId14"/>
    <p:sldId id="274" r:id="rId15"/>
    <p:sldId id="275" r:id="rId16"/>
    <p:sldId id="276" r:id="rId17"/>
    <p:sldId id="278" r:id="rId18"/>
    <p:sldId id="282" r:id="rId19"/>
    <p:sldId id="283" r:id="rId20"/>
    <p:sldId id="277" r:id="rId21"/>
    <p:sldId id="279" r:id="rId22"/>
    <p:sldId id="284" r:id="rId23"/>
    <p:sldId id="281" r:id="rId24"/>
    <p:sldId id="290" r:id="rId25"/>
    <p:sldId id="291" r:id="rId26"/>
    <p:sldId id="311" r:id="rId27"/>
    <p:sldId id="314" r:id="rId28"/>
    <p:sldId id="312" r:id="rId29"/>
    <p:sldId id="313" r:id="rId30"/>
    <p:sldId id="297" r:id="rId31"/>
    <p:sldId id="298" r:id="rId32"/>
    <p:sldId id="25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7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2" autoAdjust="0"/>
    <p:restoredTop sz="79340" autoAdjust="0"/>
  </p:normalViewPr>
  <p:slideViewPr>
    <p:cSldViewPr snapToGrid="0" snapToObjects="1">
      <p:cViewPr varScale="1">
        <p:scale>
          <a:sx n="64" d="100"/>
          <a:sy n="64" d="100"/>
        </p:scale>
        <p:origin x="1474" y="72"/>
      </p:cViewPr>
      <p:guideLst>
        <p:guide orient="horz" pos="2137"/>
        <p:guide pos="3713"/>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69BD5E-C9D4-0640-AA07-A61F1FAC6718}" type="datetimeFigureOut">
              <a:rPr lang="en-US" smtClean="0"/>
              <a:t>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FC39C-A897-974C-A4D1-319726DA288F}" type="slidenum">
              <a:rPr lang="en-US" smtClean="0"/>
              <a:t>‹#›</a:t>
            </a:fld>
            <a:endParaRPr lang="en-US"/>
          </a:p>
        </p:txBody>
      </p:sp>
    </p:spTree>
    <p:extLst>
      <p:ext uri="{BB962C8B-B14F-4D97-AF65-F5344CB8AC3E}">
        <p14:creationId xmlns:p14="http://schemas.microsoft.com/office/powerpoint/2010/main" val="3002832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0</a:t>
            </a:fld>
            <a:endParaRPr lang="en-US"/>
          </a:p>
        </p:txBody>
      </p:sp>
    </p:spTree>
    <p:extLst>
      <p:ext uri="{BB962C8B-B14F-4D97-AF65-F5344CB8AC3E}">
        <p14:creationId xmlns:p14="http://schemas.microsoft.com/office/powerpoint/2010/main" val="3849503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overall transforming pop-up is constructed by linking</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basic elements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define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three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types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linkage: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slide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linkage,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extended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linkage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hinge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linkage.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slide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linkage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extended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linkage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rather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straightforward.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Hinge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linkage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regarded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basic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mechanisms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sharing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hinge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neighboring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patches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coplanar.</a:t>
            </a:r>
            <a:r>
              <a:rPr lang="zh-CN" alt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10</a:t>
            </a:fld>
            <a:endParaRPr lang="en-US"/>
          </a:p>
        </p:txBody>
      </p:sp>
    </p:spTree>
    <p:extLst>
      <p:ext uri="{BB962C8B-B14F-4D97-AF65-F5344CB8AC3E}">
        <p14:creationId xmlns:p14="http://schemas.microsoft.com/office/powerpoint/2010/main" val="1835596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a:t>
            </a:r>
            <a:r>
              <a:rPr lang="zh-CN" altLang="en-US" dirty="0"/>
              <a:t> </a:t>
            </a:r>
            <a:r>
              <a:rPr lang="en-US" altLang="zh-CN" dirty="0"/>
              <a:t>the</a:t>
            </a:r>
            <a:r>
              <a:rPr lang="zh-CN" altLang="en-US" dirty="0"/>
              <a:t> </a:t>
            </a:r>
            <a:r>
              <a:rPr lang="en-US" altLang="zh-CN" dirty="0"/>
              <a:t>overall</a:t>
            </a:r>
            <a:r>
              <a:rPr lang="zh-CN" altLang="en-US" dirty="0"/>
              <a:t> </a:t>
            </a:r>
            <a:r>
              <a:rPr lang="en-US" altLang="zh-CN" dirty="0"/>
              <a:t>transforming</a:t>
            </a:r>
            <a:r>
              <a:rPr lang="zh-CN" altLang="en-US" dirty="0"/>
              <a:t> </a:t>
            </a:r>
            <a:r>
              <a:rPr lang="en-US" altLang="zh-CN" dirty="0"/>
              <a:t>popup</a:t>
            </a:r>
            <a:r>
              <a:rPr lang="zh-CN" altLang="en-US" dirty="0"/>
              <a:t> </a:t>
            </a:r>
            <a:r>
              <a:rPr lang="en-US" altLang="zh-CN" dirty="0"/>
              <a:t>can</a:t>
            </a:r>
            <a:r>
              <a:rPr lang="zh-CN" altLang="en-US" dirty="0"/>
              <a:t> </a:t>
            </a:r>
            <a:r>
              <a:rPr lang="en-US" altLang="zh-CN" dirty="0"/>
              <a:t>be</a:t>
            </a:r>
            <a:r>
              <a:rPr lang="zh-CN" altLang="en-US" dirty="0"/>
              <a:t> </a:t>
            </a:r>
            <a:r>
              <a:rPr lang="en-US" altLang="zh-CN" dirty="0"/>
              <a:t>regarded</a:t>
            </a:r>
            <a:r>
              <a:rPr lang="zh-CN" altLang="en-US" dirty="0"/>
              <a:t> </a:t>
            </a:r>
            <a:r>
              <a:rPr lang="en-US" altLang="zh-CN" dirty="0"/>
              <a:t>as</a:t>
            </a:r>
            <a:r>
              <a:rPr lang="zh-CN" altLang="en-US" dirty="0"/>
              <a:t> </a:t>
            </a:r>
            <a:r>
              <a:rPr lang="en-US" altLang="zh-CN" dirty="0"/>
              <a:t>a</a:t>
            </a:r>
            <a:r>
              <a:rPr lang="zh-CN" altLang="en-US" dirty="0"/>
              <a:t> </a:t>
            </a:r>
            <a:r>
              <a:rPr lang="en-US" altLang="zh-CN" dirty="0"/>
              <a:t>linkage</a:t>
            </a:r>
            <a:r>
              <a:rPr lang="zh-CN" altLang="en-US" dirty="0"/>
              <a:t> </a:t>
            </a:r>
            <a:r>
              <a:rPr lang="en-US" altLang="zh-CN" dirty="0"/>
              <a:t>tree.</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linkage</a:t>
            </a:r>
            <a:r>
              <a:rPr lang="zh-CN" altLang="en-US" baseline="0" dirty="0"/>
              <a:t> </a:t>
            </a:r>
            <a:r>
              <a:rPr lang="en-US" altLang="zh-CN" baseline="0" dirty="0"/>
              <a:t>tree</a:t>
            </a:r>
            <a:r>
              <a:rPr lang="zh-CN" altLang="en-US" baseline="0" dirty="0"/>
              <a:t> </a:t>
            </a:r>
            <a:r>
              <a:rPr lang="en-US" altLang="zh-CN" baseline="0" dirty="0"/>
              <a:t>each</a:t>
            </a:r>
            <a:r>
              <a:rPr lang="zh-CN" altLang="en-US" baseline="0" dirty="0"/>
              <a:t> </a:t>
            </a:r>
            <a:r>
              <a:rPr lang="en-US" altLang="zh-CN" baseline="0" dirty="0"/>
              <a:t>node</a:t>
            </a:r>
            <a:r>
              <a:rPr lang="zh-CN" altLang="en-US" baseline="0" dirty="0"/>
              <a:t> </a:t>
            </a:r>
            <a:r>
              <a:rPr lang="en-US" altLang="zh-CN" baseline="0" dirty="0"/>
              <a:t>represents</a:t>
            </a:r>
            <a:r>
              <a:rPr lang="zh-CN" altLang="en-US" baseline="0" dirty="0"/>
              <a:t> </a:t>
            </a:r>
            <a:r>
              <a:rPr lang="en-US" altLang="zh-CN" baseline="0" dirty="0"/>
              <a:t>a</a:t>
            </a:r>
            <a:r>
              <a:rPr lang="zh-CN" altLang="en-US" baseline="0" dirty="0"/>
              <a:t> </a:t>
            </a:r>
            <a:r>
              <a:rPr lang="en-US" altLang="zh-CN" baseline="0" dirty="0"/>
              <a:t>basic</a:t>
            </a:r>
            <a:r>
              <a:rPr lang="zh-CN" altLang="en-US" baseline="0" dirty="0"/>
              <a:t> </a:t>
            </a:r>
            <a:r>
              <a:rPr lang="en-US" altLang="zh-CN" baseline="0" dirty="0"/>
              <a:t>mechanism</a:t>
            </a:r>
            <a:r>
              <a:rPr lang="zh-CN" altLang="en-US" baseline="0" dirty="0"/>
              <a:t> </a:t>
            </a:r>
            <a:r>
              <a:rPr lang="en-US" altLang="zh-CN" baseline="0" dirty="0"/>
              <a:t>or</a:t>
            </a:r>
            <a:r>
              <a:rPr lang="zh-CN" altLang="en-US" baseline="0" dirty="0"/>
              <a:t> </a:t>
            </a:r>
            <a:r>
              <a:rPr lang="en-US" altLang="zh-CN" baseline="0" dirty="0"/>
              <a:t>functional</a:t>
            </a:r>
            <a:r>
              <a:rPr lang="zh-CN" altLang="en-US" baseline="0" dirty="0"/>
              <a:t> </a:t>
            </a:r>
            <a:r>
              <a:rPr lang="en-US" altLang="zh-CN" baseline="0" dirty="0"/>
              <a:t>element,</a:t>
            </a:r>
            <a:r>
              <a:rPr lang="zh-CN" altLang="en-US" baseline="0" dirty="0"/>
              <a:t> </a:t>
            </a:r>
            <a:r>
              <a:rPr lang="en-US" sz="1200" kern="1200" dirty="0">
                <a:solidFill>
                  <a:schemeClr val="tx1"/>
                </a:solidFill>
                <a:effectLst/>
                <a:latin typeface="+mn-lt"/>
                <a:ea typeface="+mn-ea"/>
                <a:cs typeface="+mn-cs"/>
              </a:rPr>
              <a:t>and each edge represents a</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linkage.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problem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construct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linkage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tree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represented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structure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transform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from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pattern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other.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adopt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energy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minimization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approach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next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introduce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energy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terms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detail.</a:t>
            </a:r>
            <a:endParaRPr 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F52E48B-600F-43CE-BB05-E29AC5818C62}" type="slidenum">
              <a:rPr lang="zh-CN" altLang="en-US" smtClean="0"/>
              <a:t>11</a:t>
            </a:fld>
            <a:endParaRPr lang="zh-CN" altLang="en-US"/>
          </a:p>
        </p:txBody>
      </p:sp>
    </p:spTree>
    <p:extLst>
      <p:ext uri="{BB962C8B-B14F-4D97-AF65-F5344CB8AC3E}">
        <p14:creationId xmlns:p14="http://schemas.microsoft.com/office/powerpoint/2010/main" val="1511105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shape</a:t>
            </a:r>
            <a:r>
              <a:rPr lang="zh-CN" altLang="en-US" baseline="0" dirty="0"/>
              <a:t> </a:t>
            </a:r>
            <a:r>
              <a:rPr lang="en-US" altLang="zh-CN" baseline="0" dirty="0"/>
              <a:t>term</a:t>
            </a:r>
            <a:r>
              <a:rPr lang="zh-CN" altLang="en-US" baseline="0" dirty="0"/>
              <a:t> </a:t>
            </a:r>
            <a:r>
              <a:rPr lang="en-US" altLang="zh-CN" baseline="0" dirty="0"/>
              <a:t>encourages</a:t>
            </a:r>
            <a:r>
              <a:rPr lang="zh-CN" altLang="en-US" baseline="0" dirty="0"/>
              <a:t> </a:t>
            </a:r>
            <a:r>
              <a:rPr lang="en-US" altLang="zh-CN" baseline="0" dirty="0"/>
              <a:t>the</a:t>
            </a:r>
            <a:r>
              <a:rPr lang="zh-CN" altLang="en-US" baseline="0" dirty="0"/>
              <a:t> </a:t>
            </a:r>
            <a:r>
              <a:rPr lang="en-US" altLang="zh-CN" baseline="0" dirty="0"/>
              <a:t>popup</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untransformed</a:t>
            </a:r>
            <a:r>
              <a:rPr lang="zh-CN" altLang="en-US" baseline="0" dirty="0"/>
              <a:t> </a:t>
            </a:r>
            <a:r>
              <a:rPr lang="en-US" altLang="zh-CN" baseline="0" dirty="0"/>
              <a:t>state</a:t>
            </a:r>
            <a:r>
              <a:rPr lang="zh-CN" altLang="en-US" baseline="0" dirty="0"/>
              <a:t> </a:t>
            </a:r>
            <a:r>
              <a:rPr lang="en-US" altLang="zh-CN" baseline="0" dirty="0"/>
              <a:t>and</a:t>
            </a:r>
            <a:r>
              <a:rPr lang="zh-CN" altLang="en-US" baseline="0" dirty="0"/>
              <a:t> </a:t>
            </a:r>
            <a:r>
              <a:rPr lang="en-US" altLang="zh-CN" baseline="0" dirty="0"/>
              <a:t>transformed</a:t>
            </a:r>
            <a:r>
              <a:rPr lang="zh-CN" altLang="en-US" baseline="0" dirty="0"/>
              <a:t> </a:t>
            </a:r>
            <a:r>
              <a:rPr lang="en-US" altLang="zh-CN" baseline="0" dirty="0"/>
              <a:t>state</a:t>
            </a:r>
            <a:r>
              <a:rPr lang="zh-CN" altLang="en-US" baseline="0" dirty="0"/>
              <a:t> </a:t>
            </a:r>
            <a:r>
              <a:rPr lang="en-US" altLang="zh-CN" baseline="0" dirty="0"/>
              <a:t>to</a:t>
            </a:r>
            <a:r>
              <a:rPr lang="zh-CN" altLang="en-US" baseline="0" dirty="0"/>
              <a:t> </a:t>
            </a:r>
            <a:r>
              <a:rPr lang="en-US" altLang="zh-CN" baseline="0" dirty="0"/>
              <a:t>match</a:t>
            </a:r>
            <a:r>
              <a:rPr lang="zh-CN" altLang="en-US" baseline="0" dirty="0"/>
              <a:t> </a:t>
            </a:r>
            <a:r>
              <a:rPr lang="en-US" altLang="zh-CN" baseline="0" dirty="0"/>
              <a:t>the</a:t>
            </a:r>
            <a:r>
              <a:rPr lang="zh-CN" altLang="en-US" baseline="0" dirty="0"/>
              <a:t> </a:t>
            </a:r>
            <a:r>
              <a:rPr lang="en-US" altLang="zh-CN" baseline="0" dirty="0"/>
              <a:t>shape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user</a:t>
            </a:r>
            <a:r>
              <a:rPr lang="zh-CN" altLang="en-US" baseline="0" dirty="0"/>
              <a:t> </a:t>
            </a:r>
            <a:r>
              <a:rPr lang="en-US" altLang="zh-CN" baseline="0" dirty="0"/>
              <a:t>given</a:t>
            </a:r>
            <a:r>
              <a:rPr lang="zh-CN" altLang="en-US" baseline="0" dirty="0"/>
              <a:t> </a:t>
            </a:r>
            <a:r>
              <a:rPr lang="en-US" altLang="zh-CN" baseline="0" dirty="0"/>
              <a:t>source</a:t>
            </a:r>
            <a:r>
              <a:rPr lang="zh-CN" altLang="en-US" baseline="0" dirty="0"/>
              <a:t> </a:t>
            </a:r>
            <a:r>
              <a:rPr lang="en-US" altLang="zh-CN" baseline="0" dirty="0"/>
              <a:t>pattern</a:t>
            </a:r>
            <a:r>
              <a:rPr lang="zh-CN" altLang="en-US" baseline="0" dirty="0"/>
              <a:t> </a:t>
            </a:r>
            <a:r>
              <a:rPr lang="en-US" altLang="zh-CN" baseline="0" dirty="0"/>
              <a:t>and</a:t>
            </a:r>
            <a:r>
              <a:rPr lang="zh-CN" altLang="en-US" baseline="0" dirty="0"/>
              <a:t> </a:t>
            </a:r>
            <a:r>
              <a:rPr lang="en-US" altLang="zh-CN" baseline="0" dirty="0"/>
              <a:t>target</a:t>
            </a:r>
            <a:r>
              <a:rPr lang="zh-CN" altLang="en-US" baseline="0" dirty="0"/>
              <a:t> </a:t>
            </a:r>
            <a:r>
              <a:rPr lang="en-US" altLang="zh-CN" baseline="0" dirty="0"/>
              <a:t>pattern.</a:t>
            </a:r>
            <a:r>
              <a:rPr lang="zh-CN" altLang="en-US" baseline="0" dirty="0"/>
              <a:t> </a:t>
            </a:r>
            <a:r>
              <a:rPr lang="en-US" altLang="zh-CN" baseline="0" dirty="0"/>
              <a:t>The</a:t>
            </a:r>
            <a:r>
              <a:rPr lang="zh-CN" altLang="en-US" baseline="0" dirty="0"/>
              <a:t> </a:t>
            </a:r>
            <a:r>
              <a:rPr lang="en-US" altLang="zh-CN" baseline="0" dirty="0"/>
              <a:t>contour</a:t>
            </a:r>
            <a:r>
              <a:rPr lang="zh-CN" altLang="en-US" baseline="0" dirty="0"/>
              <a:t> </a:t>
            </a:r>
            <a:r>
              <a:rPr lang="en-US" altLang="zh-CN" baseline="0" dirty="0"/>
              <a:t>matching</a:t>
            </a:r>
            <a:r>
              <a:rPr lang="zh-CN" altLang="en-US" baseline="0" dirty="0"/>
              <a:t> </a:t>
            </a:r>
            <a:r>
              <a:rPr lang="en-US" altLang="zh-CN" baseline="0" dirty="0"/>
              <a:t>is</a:t>
            </a:r>
            <a:r>
              <a:rPr lang="zh-CN" altLang="en-US" baseline="0" dirty="0"/>
              <a:t> </a:t>
            </a:r>
            <a:r>
              <a:rPr lang="en-US" altLang="zh-CN" baseline="0" dirty="0"/>
              <a:t>computed</a:t>
            </a:r>
            <a:r>
              <a:rPr lang="zh-CN" altLang="en-US" baseline="0" dirty="0"/>
              <a:t> </a:t>
            </a:r>
            <a:r>
              <a:rPr lang="en-US" altLang="zh-CN" baseline="0" dirty="0"/>
              <a:t>using</a:t>
            </a:r>
            <a:r>
              <a:rPr lang="zh-CN" altLang="en-US" baseline="0" dirty="0"/>
              <a:t> </a:t>
            </a:r>
            <a:r>
              <a:rPr lang="en-US" altLang="zh-CN" baseline="0" dirty="0"/>
              <a:t>the</a:t>
            </a:r>
            <a:r>
              <a:rPr lang="zh-CN" altLang="en-US" baseline="0" dirty="0"/>
              <a:t> </a:t>
            </a:r>
            <a:r>
              <a:rPr lang="en-US" altLang="zh-CN" baseline="0" dirty="0"/>
              <a:t>shape</a:t>
            </a:r>
            <a:r>
              <a:rPr lang="zh-CN" altLang="en-US" baseline="0" dirty="0"/>
              <a:t> </a:t>
            </a:r>
            <a:r>
              <a:rPr lang="en-US" altLang="zh-CN" baseline="0" dirty="0"/>
              <a:t>context</a:t>
            </a:r>
            <a:r>
              <a:rPr lang="zh-CN" altLang="en-US" baseline="0" dirty="0"/>
              <a:t> </a:t>
            </a:r>
            <a:r>
              <a:rPr lang="en-US" altLang="zh-CN" baseline="0" dirty="0"/>
              <a:t>method</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area</a:t>
            </a:r>
            <a:r>
              <a:rPr lang="zh-CN" altLang="en-US" baseline="0" dirty="0"/>
              <a:t> </a:t>
            </a:r>
            <a:r>
              <a:rPr lang="en-US" altLang="zh-CN" baseline="0" dirty="0"/>
              <a:t>matching</a:t>
            </a:r>
            <a:r>
              <a:rPr lang="zh-CN" altLang="en-US" baseline="0" dirty="0"/>
              <a:t> </a:t>
            </a:r>
            <a:r>
              <a:rPr lang="en-US" altLang="zh-CN" baseline="0" dirty="0"/>
              <a:t>cost</a:t>
            </a:r>
            <a:r>
              <a:rPr lang="zh-CN" altLang="en-US" baseline="0" dirty="0"/>
              <a:t> </a:t>
            </a:r>
            <a:r>
              <a:rPr lang="en-US" altLang="zh-CN" baseline="0" dirty="0"/>
              <a:t>is</a:t>
            </a:r>
            <a:r>
              <a:rPr lang="zh-CN" altLang="en-US" baseline="0" dirty="0"/>
              <a:t> </a:t>
            </a:r>
            <a:r>
              <a:rPr lang="en-US" altLang="zh-CN" baseline="0" dirty="0"/>
              <a:t>measured</a:t>
            </a:r>
            <a:r>
              <a:rPr lang="zh-CN" altLang="en-US" baseline="0" dirty="0"/>
              <a:t> </a:t>
            </a:r>
            <a:r>
              <a:rPr lang="en-US" altLang="zh-CN" baseline="0" dirty="0"/>
              <a:t>using</a:t>
            </a:r>
            <a:r>
              <a:rPr lang="zh-CN" altLang="en-US" baseline="0" dirty="0"/>
              <a:t> </a:t>
            </a:r>
            <a:r>
              <a:rPr lang="en-US" altLang="zh-CN" baseline="0" dirty="0"/>
              <a:t>the</a:t>
            </a:r>
            <a:r>
              <a:rPr lang="zh-CN" altLang="en-US" baseline="0" dirty="0"/>
              <a:t> </a:t>
            </a:r>
            <a:r>
              <a:rPr lang="en-US" altLang="zh-CN" baseline="0" dirty="0"/>
              <a:t>difference</a:t>
            </a:r>
            <a:r>
              <a:rPr lang="zh-CN" altLang="en-US" baseline="0" dirty="0"/>
              <a:t> </a:t>
            </a:r>
            <a:r>
              <a:rPr lang="en-US" altLang="zh-CN" baseline="0" dirty="0"/>
              <a:t>of</a:t>
            </a:r>
            <a:r>
              <a:rPr lang="zh-CN" altLang="en-US" baseline="0" dirty="0"/>
              <a:t> </a:t>
            </a:r>
            <a:r>
              <a:rPr lang="en-US" altLang="zh-CN" baseline="0" dirty="0"/>
              <a:t>region</a:t>
            </a:r>
            <a:r>
              <a:rPr lang="zh-CN" altLang="en-US" baseline="0" dirty="0"/>
              <a:t> </a:t>
            </a:r>
            <a:r>
              <a:rPr lang="en-US" altLang="zh-CN" baseline="0" dirty="0"/>
              <a:t>coverage</a:t>
            </a:r>
            <a:r>
              <a:rPr lang="zh-CN" altLang="en-US" baseline="0" dirty="0"/>
              <a:t> </a:t>
            </a:r>
            <a:r>
              <a:rPr lang="en-US" altLang="zh-CN" baseline="0" dirty="0"/>
              <a:t>between</a:t>
            </a:r>
            <a:r>
              <a:rPr lang="zh-CN" altLang="en-US" baseline="0" dirty="0"/>
              <a:t> </a:t>
            </a:r>
            <a:r>
              <a:rPr lang="en-US" altLang="zh-CN" baseline="0" dirty="0"/>
              <a:t>the</a:t>
            </a:r>
            <a:r>
              <a:rPr lang="zh-CN" altLang="en-US" baseline="0" dirty="0"/>
              <a:t> </a:t>
            </a:r>
            <a:r>
              <a:rPr lang="en-US" altLang="zh-CN" baseline="0" dirty="0"/>
              <a:t>popup</a:t>
            </a:r>
            <a:r>
              <a:rPr lang="zh-CN" altLang="en-US" baseline="0" dirty="0"/>
              <a:t> </a:t>
            </a:r>
            <a:r>
              <a:rPr lang="en-US" altLang="zh-CN" baseline="0" dirty="0"/>
              <a:t>and</a:t>
            </a:r>
            <a:r>
              <a:rPr lang="zh-CN" altLang="en-US" baseline="0" dirty="0"/>
              <a:t> </a:t>
            </a:r>
            <a:r>
              <a:rPr lang="en-US" altLang="zh-CN" baseline="0" dirty="0"/>
              <a:t>user-defined</a:t>
            </a:r>
            <a:r>
              <a:rPr lang="zh-CN" altLang="en-US" baseline="0" dirty="0"/>
              <a:t> </a:t>
            </a:r>
            <a:r>
              <a:rPr lang="en-US" altLang="zh-CN" baseline="0" dirty="0"/>
              <a:t>patterns.</a:t>
            </a:r>
            <a:r>
              <a:rPr lang="zh-CN" altLang="en-US" baseline="0" dirty="0"/>
              <a:t> </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12</a:t>
            </a:fld>
            <a:endParaRPr lang="en-US"/>
          </a:p>
        </p:txBody>
      </p:sp>
    </p:spTree>
    <p:extLst>
      <p:ext uri="{BB962C8B-B14F-4D97-AF65-F5344CB8AC3E}">
        <p14:creationId xmlns:p14="http://schemas.microsoft.com/office/powerpoint/2010/main" val="502197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Flip</a:t>
            </a:r>
            <a:r>
              <a:rPr lang="zh-CN" altLang="en-US" dirty="0"/>
              <a:t> </a:t>
            </a:r>
            <a:r>
              <a:rPr lang="en-US" altLang="zh-CN" dirty="0"/>
              <a:t>term</a:t>
            </a:r>
            <a:r>
              <a:rPr lang="zh-CN" altLang="en-US" dirty="0"/>
              <a:t> </a:t>
            </a:r>
            <a:r>
              <a:rPr lang="en-US" altLang="zh-CN" dirty="0"/>
              <a:t>is</a:t>
            </a:r>
            <a:r>
              <a:rPr lang="zh-CN" altLang="en-US" dirty="0"/>
              <a:t> </a:t>
            </a:r>
            <a:r>
              <a:rPr lang="en-US" altLang="zh-CN" dirty="0"/>
              <a:t>used</a:t>
            </a:r>
            <a:r>
              <a:rPr lang="zh-CN" altLang="en-US" baseline="0" dirty="0"/>
              <a:t> </a:t>
            </a:r>
            <a:r>
              <a:rPr lang="en-US" altLang="zh-CN" baseline="0" dirty="0"/>
              <a:t>to</a:t>
            </a:r>
            <a:r>
              <a:rPr lang="zh-CN" altLang="en-US" baseline="0" dirty="0"/>
              <a:t> </a:t>
            </a:r>
            <a:r>
              <a:rPr lang="en-US" altLang="zh-CN" baseline="0" dirty="0"/>
              <a:t>encourage</a:t>
            </a:r>
            <a:r>
              <a:rPr lang="zh-CN" altLang="en-US" baseline="0" dirty="0"/>
              <a:t> </a:t>
            </a:r>
            <a:r>
              <a:rPr lang="en-US" altLang="zh-CN" baseline="0" dirty="0"/>
              <a:t>each</a:t>
            </a:r>
            <a:r>
              <a:rPr lang="zh-CN" altLang="en-US" baseline="0" dirty="0"/>
              <a:t> </a:t>
            </a:r>
            <a:r>
              <a:rPr lang="en-US" altLang="zh-CN" baseline="0" dirty="0"/>
              <a:t>patch</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structure</a:t>
            </a:r>
            <a:r>
              <a:rPr lang="zh-CN" altLang="en-US" baseline="0" dirty="0"/>
              <a:t> </a:t>
            </a:r>
            <a:r>
              <a:rPr lang="en-US" altLang="zh-CN" baseline="0" dirty="0"/>
              <a:t>to</a:t>
            </a:r>
            <a:r>
              <a:rPr lang="zh-CN" altLang="en-US" baseline="0" dirty="0"/>
              <a:t> </a:t>
            </a:r>
            <a:r>
              <a:rPr lang="en-US" altLang="zh-CN" baseline="0" dirty="0"/>
              <a:t>flip</a:t>
            </a:r>
            <a:r>
              <a:rPr lang="zh-CN" altLang="en-US" baseline="0" dirty="0"/>
              <a:t> </a:t>
            </a:r>
            <a:r>
              <a:rPr lang="en-US" altLang="zh-CN" baseline="0" dirty="0"/>
              <a:t>after</a:t>
            </a:r>
            <a:r>
              <a:rPr lang="zh-CN" altLang="en-US" baseline="0" dirty="0"/>
              <a:t> </a:t>
            </a:r>
            <a:r>
              <a:rPr lang="en-US" altLang="zh-CN" baseline="0" dirty="0"/>
              <a:t>transformation.</a:t>
            </a:r>
            <a:r>
              <a:rPr lang="zh-CN" altLang="en-US" baseline="0" dirty="0"/>
              <a:t> </a:t>
            </a:r>
            <a:r>
              <a:rPr lang="en-US" altLang="zh-CN" baseline="0" dirty="0"/>
              <a:t>This</a:t>
            </a:r>
            <a:r>
              <a:rPr lang="zh-CN" altLang="en-US" baseline="0" dirty="0"/>
              <a:t> </a:t>
            </a:r>
            <a:r>
              <a:rPr lang="en-US" altLang="zh-CN" baseline="0" dirty="0"/>
              <a:t>is</a:t>
            </a:r>
            <a:r>
              <a:rPr lang="zh-CN" altLang="en-US" baseline="0" dirty="0"/>
              <a:t> </a:t>
            </a:r>
            <a:r>
              <a:rPr lang="en-US" altLang="zh-CN" baseline="0" dirty="0"/>
              <a:t>because</a:t>
            </a:r>
            <a:r>
              <a:rPr lang="zh-CN" altLang="en-US" baseline="0" dirty="0"/>
              <a:t> </a:t>
            </a:r>
            <a:r>
              <a:rPr lang="en-US" sz="1200" kern="1200" dirty="0">
                <a:solidFill>
                  <a:schemeClr val="tx1"/>
                </a:solidFill>
                <a:effectLst/>
                <a:latin typeface="+mn-lt"/>
                <a:ea typeface="+mn-ea"/>
                <a:cs typeface="+mn-cs"/>
              </a:rPr>
              <a:t>visible regions in untransformed and transformed</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states are painted with source and target pattern textures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flip,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cause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conflict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texture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painting.</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flip term is simply defined as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sum of the fractional areas of all regions that violate this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constraint</a:t>
            </a:r>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13</a:t>
            </a:fld>
            <a:endParaRPr lang="en-US"/>
          </a:p>
        </p:txBody>
      </p:sp>
    </p:spTree>
    <p:extLst>
      <p:ext uri="{BB962C8B-B14F-4D97-AF65-F5344CB8AC3E}">
        <p14:creationId xmlns:p14="http://schemas.microsoft.com/office/powerpoint/2010/main" val="800540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total</a:t>
            </a:r>
            <a:r>
              <a:rPr lang="zh-CN" altLang="en-US" dirty="0"/>
              <a:t> </a:t>
            </a:r>
            <a:r>
              <a:rPr lang="en-US" sz="1200" kern="1200" dirty="0">
                <a:solidFill>
                  <a:schemeClr val="tx1"/>
                </a:solidFill>
                <a:effectLst/>
                <a:latin typeface="+mn-lt"/>
                <a:ea typeface="+mn-ea"/>
                <a:cs typeface="+mn-cs"/>
              </a:rPr>
              <a:t>energy function is defined as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sum of a shape term and a flip term</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2200" dirty="0"/>
              <a:t>If collision was detected, we give the energy function a very large value.</a:t>
            </a:r>
            <a:r>
              <a:rPr lang="zh-CN" altLang="en-US" sz="2200" dirty="0"/>
              <a:t> </a:t>
            </a:r>
            <a:r>
              <a:rPr lang="en-US" altLang="zh-CN" sz="2200" dirty="0"/>
              <a:t>We</a:t>
            </a:r>
            <a:r>
              <a:rPr lang="zh-CN" altLang="en-US" sz="2200" dirty="0"/>
              <a:t> </a:t>
            </a:r>
            <a:r>
              <a:rPr lang="en-US" altLang="zh-CN" sz="2200" dirty="0"/>
              <a:t>used</a:t>
            </a:r>
            <a:r>
              <a:rPr lang="zh-CN" altLang="en-US" sz="2200" dirty="0"/>
              <a:t> </a:t>
            </a:r>
            <a:r>
              <a:rPr lang="en-US" altLang="zh-CN" sz="2200" dirty="0"/>
              <a:t>the</a:t>
            </a:r>
            <a:r>
              <a:rPr lang="zh-CN" altLang="en-US" sz="2200" dirty="0"/>
              <a:t> </a:t>
            </a:r>
            <a:r>
              <a:rPr lang="en-US" altLang="zh-CN" sz="2200" dirty="0"/>
              <a:t>OBB</a:t>
            </a:r>
            <a:r>
              <a:rPr lang="zh-CN" altLang="en-US" sz="2200" dirty="0"/>
              <a:t> </a:t>
            </a:r>
            <a:r>
              <a:rPr lang="en-US" altLang="zh-CN" sz="2200" dirty="0"/>
              <a:t>tree</a:t>
            </a:r>
            <a:r>
              <a:rPr lang="zh-CN" altLang="en-US" sz="2200" dirty="0"/>
              <a:t> </a:t>
            </a:r>
            <a:r>
              <a:rPr lang="en-US" altLang="zh-CN" sz="2200" dirty="0"/>
              <a:t>to</a:t>
            </a:r>
            <a:r>
              <a:rPr lang="zh-CN" altLang="en-US" sz="2200" dirty="0"/>
              <a:t> </a:t>
            </a:r>
            <a:r>
              <a:rPr lang="en-US" altLang="zh-CN" sz="2200" dirty="0"/>
              <a:t>detect</a:t>
            </a:r>
            <a:r>
              <a:rPr lang="zh-CN" altLang="en-US" sz="2200" dirty="0"/>
              <a:t> </a:t>
            </a:r>
            <a:r>
              <a:rPr lang="en-US" altLang="zh-CN" sz="2200" dirty="0"/>
              <a:t>collision.</a:t>
            </a:r>
            <a:endParaRPr lang="zh-CN" altLang="en-US" sz="2200"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14</a:t>
            </a:fld>
            <a:endParaRPr lang="en-US"/>
          </a:p>
        </p:txBody>
      </p:sp>
    </p:spTree>
    <p:extLst>
      <p:ext uri="{BB962C8B-B14F-4D97-AF65-F5344CB8AC3E}">
        <p14:creationId xmlns:p14="http://schemas.microsoft.com/office/powerpoint/2010/main" val="35924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minimize the energy function, we iterate over all possible linkage tree configurations up</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a certain maximum size.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configuration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directly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genetic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algorithm.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However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time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consuming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usually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costs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hours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case.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15</a:t>
            </a:fld>
            <a:endParaRPr lang="en-US"/>
          </a:p>
        </p:txBody>
      </p:sp>
    </p:spTree>
    <p:extLst>
      <p:ext uri="{BB962C8B-B14F-4D97-AF65-F5344CB8AC3E}">
        <p14:creationId xmlns:p14="http://schemas.microsoft.com/office/powerpoint/2010/main" val="804670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a:t>
            </a:r>
            <a:r>
              <a:rPr lang="zh-CN" altLang="en-US" dirty="0"/>
              <a:t> </a:t>
            </a:r>
            <a:r>
              <a:rPr lang="en-US" altLang="zh-CN" dirty="0"/>
              <a:t>accelerate</a:t>
            </a:r>
            <a:r>
              <a:rPr lang="zh-CN" altLang="en-US" dirty="0"/>
              <a:t> </a:t>
            </a:r>
            <a:r>
              <a:rPr lang="en-US" altLang="zh-CN" dirty="0"/>
              <a:t>the</a:t>
            </a:r>
            <a:r>
              <a:rPr lang="zh-CN" altLang="en-US" baseline="0" dirty="0"/>
              <a:t> </a:t>
            </a:r>
            <a:r>
              <a:rPr lang="en-US" altLang="zh-CN" baseline="0" dirty="0"/>
              <a:t>basic</a:t>
            </a:r>
            <a:r>
              <a:rPr lang="zh-CN" altLang="en-US" baseline="0" dirty="0"/>
              <a:t> </a:t>
            </a:r>
            <a:r>
              <a:rPr lang="en-US" altLang="zh-CN" baseline="0" dirty="0"/>
              <a:t>approach,</a:t>
            </a:r>
            <a:r>
              <a:rPr lang="zh-CN" altLang="en-US" baseline="0" dirty="0"/>
              <a:t> </a:t>
            </a:r>
            <a:r>
              <a:rPr lang="en-US" altLang="zh-CN" baseline="0" dirty="0"/>
              <a:t>we</a:t>
            </a:r>
            <a:r>
              <a:rPr lang="zh-CN" altLang="en-US" baseline="0" dirty="0"/>
              <a:t> </a:t>
            </a:r>
            <a:r>
              <a:rPr lang="en-US" altLang="zh-CN" baseline="0" dirty="0"/>
              <a:t>use</a:t>
            </a:r>
            <a:r>
              <a:rPr lang="zh-CN" altLang="en-US" baseline="0" dirty="0"/>
              <a:t> </a:t>
            </a:r>
            <a:r>
              <a:rPr lang="en-US" altLang="zh-CN" baseline="0" dirty="0"/>
              <a:t>a</a:t>
            </a:r>
            <a:r>
              <a:rPr lang="zh-CN" altLang="en-US" baseline="0" dirty="0"/>
              <a:t> </a:t>
            </a:r>
            <a:r>
              <a:rPr lang="en-US" altLang="zh-CN" baseline="0" dirty="0"/>
              <a:t>greedy</a:t>
            </a:r>
            <a:r>
              <a:rPr lang="zh-CN" altLang="en-US" baseline="0" dirty="0"/>
              <a:t> </a:t>
            </a:r>
            <a:r>
              <a:rPr lang="en-US" altLang="zh-CN" baseline="0" dirty="0"/>
              <a:t>strategy</a:t>
            </a:r>
            <a:r>
              <a:rPr lang="zh-CN" altLang="en-US" baseline="0" dirty="0"/>
              <a:t> </a:t>
            </a:r>
            <a:r>
              <a:rPr lang="en-US" altLang="zh-CN" baseline="0" dirty="0"/>
              <a:t>based</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following</a:t>
            </a:r>
            <a:r>
              <a:rPr lang="zh-CN" altLang="en-US" baseline="0" dirty="0"/>
              <a:t> </a:t>
            </a:r>
            <a:r>
              <a:rPr lang="en-US" altLang="zh-CN" baseline="0" dirty="0"/>
              <a:t>observation:</a:t>
            </a:r>
            <a:r>
              <a:rPr lang="zh-CN" altLang="en-US" baseline="0" dirty="0"/>
              <a:t> </a:t>
            </a:r>
            <a:r>
              <a:rPr lang="en-US" altLang="zh-CN" sz="1200" dirty="0"/>
              <a:t>The GA after a few generations obtains an adequate global structure for the whole mechanism, but takes much longer to optimize in detail the vertex positions of each patch.</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uring optimization, we detect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good patch vertices as the GA iterates and fix them to reduce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dimensionality of the solution space.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Generally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speaking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vertices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lying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boundaries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input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patterns.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good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vertices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illustrated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dots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figure.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16</a:t>
            </a:fld>
            <a:endParaRPr lang="en-US"/>
          </a:p>
        </p:txBody>
      </p:sp>
    </p:spTree>
    <p:extLst>
      <p:ext uri="{BB962C8B-B14F-4D97-AF65-F5344CB8AC3E}">
        <p14:creationId xmlns:p14="http://schemas.microsoft.com/office/powerpoint/2010/main" val="1434227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initial transforming pop-up obtained by the optimization</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approach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maybe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coarse,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perform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refinement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step</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reduce the size of the redundant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egions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summarize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principles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follows.</a:t>
            </a:r>
            <a:r>
              <a:rPr lang="zh-CN" altLang="en-US" sz="1200" kern="1200" dirty="0">
                <a:solidFill>
                  <a:schemeClr val="tx1"/>
                </a:solidFill>
                <a:effectLst/>
                <a:latin typeface="+mn-lt"/>
                <a:ea typeface="+mn-ea"/>
                <a:cs typeface="+mn-cs"/>
              </a:rPr>
              <a:t> </a:t>
            </a:r>
            <a:r>
              <a:rPr lang="en-US" altLang="zh-CN" sz="2000" kern="1200" dirty="0">
                <a:solidFill>
                  <a:schemeClr val="tx1"/>
                </a:solidFill>
                <a:effectLst/>
                <a:latin typeface="+mn-lt"/>
                <a:ea typeface="+mn-ea"/>
                <a:cs typeface="+mn-cs"/>
              </a:rPr>
              <a:t>We</a:t>
            </a:r>
            <a:r>
              <a:rPr lang="zh-CN" altLang="en-US" sz="2000" kern="1200" baseline="0" dirty="0">
                <a:solidFill>
                  <a:schemeClr val="tx1"/>
                </a:solidFill>
                <a:effectLst/>
                <a:latin typeface="+mn-lt"/>
                <a:ea typeface="+mn-ea"/>
                <a:cs typeface="+mn-cs"/>
              </a:rPr>
              <a:t> </a:t>
            </a:r>
            <a:r>
              <a:rPr lang="en-US" altLang="zh-CN" sz="2000" kern="1200" baseline="0" dirty="0">
                <a:solidFill>
                  <a:schemeClr val="tx1"/>
                </a:solidFill>
                <a:effectLst/>
                <a:latin typeface="+mn-lt"/>
                <a:ea typeface="+mn-ea"/>
                <a:cs typeface="+mn-cs"/>
              </a:rPr>
              <a:t>d</a:t>
            </a:r>
            <a:r>
              <a:rPr lang="en-US" altLang="zh-CN" sz="2000" dirty="0"/>
              <a:t>eal with redundant regions for the untransformed state and for the transformed state in turn.</a:t>
            </a:r>
            <a:r>
              <a:rPr lang="zh-CN" altLang="en-US" sz="2000" dirty="0"/>
              <a:t> </a:t>
            </a:r>
            <a:r>
              <a:rPr lang="en-US" altLang="zh-CN" sz="2000" dirty="0"/>
              <a:t>For the untransformed state, we</a:t>
            </a:r>
            <a:r>
              <a:rPr lang="zh-CN" altLang="en-US" sz="2000" dirty="0"/>
              <a:t> </a:t>
            </a:r>
            <a:r>
              <a:rPr lang="en-US" altLang="zh-CN" sz="2000" dirty="0"/>
              <a:t>crop all redundant regions, except for those parts that belong to visible regions in the transformed state.</a:t>
            </a:r>
            <a:r>
              <a:rPr lang="zh-CN" altLang="en-US" sz="2000" dirty="0"/>
              <a:t> </a:t>
            </a:r>
            <a:r>
              <a:rPr lang="en-US" altLang="zh-CN" sz="2000" dirty="0"/>
              <a:t>Redundant regions in the transformed state are cropped in an analogous way.</a:t>
            </a:r>
            <a:endParaRPr lang="zh-CN" altLang="en-US" sz="2000"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2000"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20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17</a:t>
            </a:fld>
            <a:endParaRPr lang="en-US"/>
          </a:p>
        </p:txBody>
      </p:sp>
    </p:spTree>
    <p:extLst>
      <p:ext uri="{BB962C8B-B14F-4D97-AF65-F5344CB8AC3E}">
        <p14:creationId xmlns:p14="http://schemas.microsoft.com/office/powerpoint/2010/main" val="925134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determining the mechanism</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must</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paint the user provided textures onto the patches.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Except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those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patches visible in the untransformed and transformed states, all</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other patches should also be painted to make the intermediate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appearance look more natural during the transformation process.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consider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situations: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patches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visible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both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states,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visible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state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invisible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both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states.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patches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visible in both states,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parts only visible in the untransformed or transformed</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state are painted using source or target pattern, respectively</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patches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only visible in one </a:t>
            </a:r>
            <a:r>
              <a:rPr lang="en-US" altLang="zh-CN" sz="1200" kern="1200" dirty="0">
                <a:solidFill>
                  <a:schemeClr val="tx1"/>
                </a:solidFill>
                <a:effectLst/>
                <a:latin typeface="+mn-lt"/>
                <a:ea typeface="+mn-ea"/>
                <a:cs typeface="+mn-cs"/>
              </a:rPr>
              <a:t>state,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whole face is painted</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using a single texture</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patches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invisible in both states: The whole face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painted using the source pattern.</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18</a:t>
            </a:fld>
            <a:endParaRPr lang="en-US"/>
          </a:p>
        </p:txBody>
      </p:sp>
    </p:spTree>
    <p:extLst>
      <p:ext uri="{BB962C8B-B14F-4D97-AF65-F5344CB8AC3E}">
        <p14:creationId xmlns:p14="http://schemas.microsoft.com/office/powerpoint/2010/main" val="1999125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Finally</a:t>
            </a:r>
            <a:r>
              <a:rPr lang="zh-CN" altLang="en-US" dirty="0"/>
              <a:t> </a:t>
            </a:r>
            <a:r>
              <a:rPr lang="en-US" altLang="zh-CN" dirty="0"/>
              <a:t>we</a:t>
            </a:r>
            <a:r>
              <a:rPr lang="zh-CN" altLang="en-US" dirty="0"/>
              <a:t> </a:t>
            </a:r>
            <a:r>
              <a:rPr lang="en-US" altLang="zh-CN" dirty="0"/>
              <a:t>generate</a:t>
            </a:r>
            <a:r>
              <a:rPr lang="zh-CN" altLang="en-US" baseline="0" dirty="0"/>
              <a:t> </a:t>
            </a:r>
            <a:r>
              <a:rPr lang="en-US" altLang="zh-CN" baseline="0" dirty="0"/>
              <a:t>the</a:t>
            </a:r>
            <a:r>
              <a:rPr lang="zh-CN" altLang="en-US" baseline="0" dirty="0"/>
              <a:t> </a:t>
            </a:r>
            <a:r>
              <a:rPr lang="en-US" altLang="zh-CN" baseline="0" dirty="0"/>
              <a:t>blueprint.</a:t>
            </a:r>
            <a:r>
              <a:rPr lang="zh-CN" altLang="en-US" baseline="0" dirty="0"/>
              <a:t> </a:t>
            </a:r>
            <a:r>
              <a:rPr lang="en-US" altLang="zh-CN" baseline="0" dirty="0"/>
              <a:t>We</a:t>
            </a:r>
            <a:r>
              <a:rPr lang="zh-CN" altLang="en-US" baseline="0" dirty="0"/>
              <a:t> </a:t>
            </a:r>
            <a:r>
              <a:rPr lang="en-US" altLang="zh-CN" baseline="0" dirty="0"/>
              <a:t>do</a:t>
            </a:r>
            <a:r>
              <a:rPr lang="zh-CN" altLang="en-US" baseline="0" dirty="0"/>
              <a:t> </a:t>
            </a:r>
            <a:r>
              <a:rPr lang="en-US" altLang="zh-CN" baseline="0" dirty="0"/>
              <a:t>not</a:t>
            </a:r>
            <a:r>
              <a:rPr lang="zh-CN" altLang="en-US" baseline="0" dirty="0"/>
              <a:t> </a:t>
            </a:r>
            <a:r>
              <a:rPr lang="en-US" altLang="zh-CN" baseline="0" dirty="0"/>
              <a:t>use</a:t>
            </a:r>
            <a:r>
              <a:rPr lang="zh-CN" altLang="en-US" baseline="0" dirty="0"/>
              <a:t> </a:t>
            </a:r>
            <a:r>
              <a:rPr lang="en-US" altLang="zh-CN" baseline="0" dirty="0"/>
              <a:t>duplex</a:t>
            </a:r>
            <a:r>
              <a:rPr lang="zh-CN" altLang="en-US" baseline="0" dirty="0"/>
              <a:t> </a:t>
            </a:r>
            <a:r>
              <a:rPr lang="en-US" altLang="zh-CN" baseline="0" dirty="0"/>
              <a:t>printing</a:t>
            </a:r>
            <a:r>
              <a:rPr lang="zh-CN" altLang="en-US" baseline="0" dirty="0"/>
              <a:t> </a:t>
            </a:r>
            <a:r>
              <a:rPr lang="en-US" altLang="zh-CN" baseline="0" dirty="0"/>
              <a:t>since</a:t>
            </a:r>
            <a:r>
              <a:rPr lang="zh-CN" altLang="en-US" baseline="0" dirty="0"/>
              <a:t> </a:t>
            </a:r>
            <a:r>
              <a:rPr lang="en-US" altLang="zh-CN" baseline="0" dirty="0"/>
              <a:t>registration</a:t>
            </a:r>
            <a:r>
              <a:rPr lang="zh-CN" altLang="en-US" baseline="0" dirty="0"/>
              <a:t> </a:t>
            </a:r>
            <a:r>
              <a:rPr lang="en-US" altLang="zh-CN" baseline="0" dirty="0"/>
              <a:t>is</a:t>
            </a:r>
            <a:r>
              <a:rPr lang="zh-CN" altLang="en-US" baseline="0" dirty="0"/>
              <a:t> </a:t>
            </a:r>
            <a:r>
              <a:rPr lang="en-US" altLang="zh-CN" baseline="0" dirty="0"/>
              <a:t>typically</a:t>
            </a:r>
            <a:r>
              <a:rPr lang="zh-CN" altLang="en-US" baseline="0" dirty="0"/>
              <a:t> </a:t>
            </a:r>
            <a:r>
              <a:rPr lang="en-US" altLang="zh-CN" baseline="0" dirty="0"/>
              <a:t>imperfect.</a:t>
            </a:r>
            <a:r>
              <a:rPr lang="zh-CN" altLang="en-US" baseline="0" dirty="0"/>
              <a:t> </a:t>
            </a:r>
            <a:r>
              <a:rPr lang="en-US" altLang="zh-CN" baseline="0" dirty="0"/>
              <a:t>The</a:t>
            </a:r>
            <a:r>
              <a:rPr lang="zh-CN" altLang="en-US" baseline="0" dirty="0"/>
              <a:t> </a:t>
            </a:r>
            <a:r>
              <a:rPr lang="en-US" altLang="zh-CN" baseline="0" dirty="0"/>
              <a:t>pull-tab</a:t>
            </a:r>
            <a:r>
              <a:rPr lang="zh-CN" altLang="en-US" baseline="0" dirty="0"/>
              <a:t> </a:t>
            </a:r>
            <a:r>
              <a:rPr lang="en-US" altLang="zh-CN" baseline="0" dirty="0"/>
              <a:t>is</a:t>
            </a:r>
            <a:r>
              <a:rPr lang="zh-CN" altLang="en-US" baseline="0" dirty="0"/>
              <a:t> </a:t>
            </a:r>
            <a:r>
              <a:rPr lang="en-US" altLang="zh-CN" baseline="0" dirty="0"/>
              <a:t>manually</a:t>
            </a:r>
            <a:r>
              <a:rPr lang="zh-CN" altLang="en-US" baseline="0" dirty="0"/>
              <a:t> </a:t>
            </a:r>
            <a:r>
              <a:rPr lang="en-US" altLang="zh-CN" baseline="0" dirty="0"/>
              <a:t>designed.</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19</a:t>
            </a:fld>
            <a:endParaRPr lang="en-US"/>
          </a:p>
        </p:txBody>
      </p:sp>
    </p:spTree>
    <p:extLst>
      <p:ext uri="{BB962C8B-B14F-4D97-AF65-F5344CB8AC3E}">
        <p14:creationId xmlns:p14="http://schemas.microsoft.com/office/powerpoint/2010/main" val="1326204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 me first introduce what is transforming popup. It can be thought as a combination of transformer and popup. We know transformers that can transform from</a:t>
            </a:r>
            <a:r>
              <a:rPr lang="zh-CN" altLang="en-US" dirty="0"/>
              <a:t> </a:t>
            </a:r>
            <a:r>
              <a:rPr lang="en-US" altLang="zh-CN" dirty="0"/>
              <a:t>one</a:t>
            </a:r>
            <a:r>
              <a:rPr lang="zh-CN" altLang="en-US" dirty="0"/>
              <a:t> </a:t>
            </a:r>
            <a:r>
              <a:rPr lang="en-US" altLang="zh-CN" dirty="0"/>
              <a:t>object</a:t>
            </a:r>
            <a:r>
              <a:rPr lang="zh-CN" altLang="en-US" dirty="0"/>
              <a:t> </a:t>
            </a:r>
            <a:r>
              <a:rPr lang="en-US" altLang="zh-CN" dirty="0"/>
              <a:t>to</a:t>
            </a:r>
            <a:r>
              <a:rPr lang="zh-CN" altLang="en-US" dirty="0"/>
              <a:t> </a:t>
            </a:r>
            <a:r>
              <a:rPr lang="en-US" altLang="zh-CN" dirty="0"/>
              <a:t>another,</a:t>
            </a:r>
            <a:r>
              <a:rPr lang="zh-CN" altLang="en-US" dirty="0"/>
              <a:t> </a:t>
            </a:r>
            <a:r>
              <a:rPr lang="en-US" altLang="zh-CN" dirty="0"/>
              <a:t>such</a:t>
            </a:r>
            <a:r>
              <a:rPr lang="zh-CN" altLang="en-US" dirty="0"/>
              <a:t> </a:t>
            </a:r>
            <a:r>
              <a:rPr lang="en-US" altLang="zh-CN" dirty="0"/>
              <a:t>as</a:t>
            </a:r>
            <a:r>
              <a:rPr lang="zh-CN" altLang="en-US" dirty="0"/>
              <a:t> </a:t>
            </a:r>
            <a:r>
              <a:rPr lang="en-US" altLang="zh-CN" dirty="0"/>
              <a:t>from</a:t>
            </a:r>
            <a:r>
              <a:rPr lang="zh-CN" altLang="en-US" dirty="0"/>
              <a:t> </a:t>
            </a:r>
            <a:r>
              <a:rPr lang="en-US" altLang="zh-CN" dirty="0"/>
              <a:t>vehicles and robots. Popup is a form of paper artwork that when you open it, objects such as houses and trees pop up from the page. When these two ideas were combined, we have the transforming popup</a:t>
            </a:r>
            <a:endParaRPr lang="zh-CN" alt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2</a:t>
            </a:fld>
            <a:endParaRPr lang="en-US"/>
          </a:p>
        </p:txBody>
      </p:sp>
    </p:spTree>
    <p:extLst>
      <p:ext uri="{BB962C8B-B14F-4D97-AF65-F5344CB8AC3E}">
        <p14:creationId xmlns:p14="http://schemas.microsoft.com/office/powerpoint/2010/main" val="1769062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accelerated</a:t>
            </a:r>
            <a:r>
              <a:rPr lang="zh-CN" altLang="en-US" dirty="0"/>
              <a:t> </a:t>
            </a:r>
            <a:r>
              <a:rPr lang="en-US" altLang="zh-CN" dirty="0"/>
              <a:t>approach</a:t>
            </a:r>
            <a:r>
              <a:rPr lang="zh-CN" altLang="en-US" dirty="0"/>
              <a:t> </a:t>
            </a:r>
            <a:r>
              <a:rPr lang="en-US" altLang="zh-CN" dirty="0"/>
              <a:t>is</a:t>
            </a:r>
            <a:r>
              <a:rPr lang="zh-CN" altLang="en-US" dirty="0"/>
              <a:t> </a:t>
            </a:r>
            <a:r>
              <a:rPr lang="en-US" altLang="zh-CN" dirty="0"/>
              <a:t>5</a:t>
            </a:r>
            <a:r>
              <a:rPr lang="zh-CN" altLang="en-US" dirty="0"/>
              <a:t> </a:t>
            </a:r>
            <a:r>
              <a:rPr lang="en-US" altLang="zh-CN" dirty="0"/>
              <a:t>-</a:t>
            </a:r>
            <a:r>
              <a:rPr lang="zh-CN" altLang="en-US" dirty="0"/>
              <a:t> </a:t>
            </a:r>
            <a:r>
              <a:rPr lang="en-US" altLang="zh-CN" dirty="0"/>
              <a:t>10</a:t>
            </a:r>
            <a:r>
              <a:rPr lang="zh-CN" altLang="en-US" dirty="0"/>
              <a:t> </a:t>
            </a:r>
            <a:r>
              <a:rPr lang="en-US" altLang="zh-CN" dirty="0"/>
              <a:t>times</a:t>
            </a:r>
            <a:r>
              <a:rPr lang="zh-CN" altLang="en-US" dirty="0"/>
              <a:t> </a:t>
            </a:r>
            <a:r>
              <a:rPr lang="en-US" altLang="zh-CN" dirty="0"/>
              <a:t>faster</a:t>
            </a:r>
            <a:r>
              <a:rPr lang="zh-CN" altLang="en-US" dirty="0"/>
              <a:t> </a:t>
            </a:r>
            <a:r>
              <a:rPr lang="en-US" altLang="zh-CN" dirty="0"/>
              <a:t>than</a:t>
            </a:r>
            <a:r>
              <a:rPr lang="zh-CN" altLang="en-US" baseline="0" dirty="0"/>
              <a:t> </a:t>
            </a:r>
            <a:r>
              <a:rPr lang="en-US" altLang="zh-CN" baseline="0" dirty="0"/>
              <a:t>naïve</a:t>
            </a:r>
            <a:r>
              <a:rPr lang="zh-CN" altLang="en-US" baseline="0" dirty="0"/>
              <a:t> </a:t>
            </a:r>
            <a:r>
              <a:rPr lang="en-US" altLang="zh-CN" baseline="0" dirty="0"/>
              <a:t>approach.</a:t>
            </a:r>
            <a:r>
              <a:rPr lang="zh-CN" altLang="en-US" baseline="0" dirty="0"/>
              <a:t> </a:t>
            </a:r>
            <a:r>
              <a:rPr lang="en-US" altLang="zh-CN" baseline="0" dirty="0"/>
              <a:t>When</a:t>
            </a:r>
            <a:r>
              <a:rPr lang="zh-CN" altLang="en-US" baseline="0" dirty="0"/>
              <a:t> </a:t>
            </a:r>
            <a:r>
              <a:rPr lang="en-US" altLang="zh-CN" baseline="0" dirty="0"/>
              <a:t>implemented</a:t>
            </a:r>
            <a:r>
              <a:rPr lang="zh-CN" altLang="en-US" baseline="0" dirty="0"/>
              <a:t> </a:t>
            </a:r>
            <a:r>
              <a:rPr lang="en-US" altLang="zh-CN" baseline="0" dirty="0"/>
              <a:t>in</a:t>
            </a:r>
            <a:r>
              <a:rPr lang="zh-CN" altLang="en-US" baseline="0" dirty="0"/>
              <a:t> </a:t>
            </a:r>
            <a:r>
              <a:rPr lang="en-US" altLang="zh-CN" baseline="0" dirty="0"/>
              <a:t>GPU,</a:t>
            </a:r>
            <a:r>
              <a:rPr lang="zh-CN" altLang="en-US" baseline="0" dirty="0"/>
              <a:t> </a:t>
            </a:r>
            <a:r>
              <a:rPr lang="en-US" altLang="zh-CN" baseline="0" dirty="0"/>
              <a:t>it</a:t>
            </a:r>
            <a:r>
              <a:rPr lang="zh-CN" altLang="en-US" baseline="0" dirty="0"/>
              <a:t> </a:t>
            </a:r>
            <a:r>
              <a:rPr lang="en-US" altLang="zh-CN" baseline="0" dirty="0"/>
              <a:t>provides</a:t>
            </a:r>
            <a:r>
              <a:rPr lang="zh-CN" altLang="en-US" baseline="0" dirty="0"/>
              <a:t> </a:t>
            </a:r>
            <a:r>
              <a:rPr lang="en-US" altLang="zh-CN" baseline="0" dirty="0"/>
              <a:t>another</a:t>
            </a:r>
            <a:r>
              <a:rPr lang="zh-CN" altLang="en-US" baseline="0" dirty="0"/>
              <a:t> </a:t>
            </a:r>
            <a:r>
              <a:rPr lang="en-US" altLang="zh-CN" baseline="0" dirty="0"/>
              <a:t>10</a:t>
            </a:r>
            <a:r>
              <a:rPr lang="zh-CN" altLang="en-US" baseline="0" dirty="0"/>
              <a:t> </a:t>
            </a:r>
            <a:r>
              <a:rPr lang="en-US" altLang="zh-CN" baseline="0" dirty="0"/>
              <a:t>times</a:t>
            </a:r>
            <a:r>
              <a:rPr lang="zh-CN" altLang="en-US" baseline="0" dirty="0"/>
              <a:t> </a:t>
            </a:r>
            <a:r>
              <a:rPr lang="en-US" altLang="zh-CN" baseline="0" dirty="0"/>
              <a:t>speedup.</a:t>
            </a:r>
            <a:r>
              <a:rPr lang="zh-CN" altLang="en-US" baseline="0" dirty="0"/>
              <a:t> </a:t>
            </a:r>
            <a:r>
              <a:rPr lang="en-US" altLang="zh-CN" baseline="0" dirty="0"/>
              <a:t>Thus the accelerated approach can provide in total 50 – 100 times </a:t>
            </a:r>
            <a:r>
              <a:rPr lang="en-US" altLang="zh-CN" baseline="0" dirty="0" err="1"/>
              <a:t>sppedup</a:t>
            </a:r>
            <a:r>
              <a:rPr lang="en-US" altLang="zh-CN" baseline="0" dirty="0"/>
              <a:t>.</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20</a:t>
            </a:fld>
            <a:endParaRPr lang="en-US"/>
          </a:p>
        </p:txBody>
      </p:sp>
    </p:spTree>
    <p:extLst>
      <p:ext uri="{BB962C8B-B14F-4D97-AF65-F5344CB8AC3E}">
        <p14:creationId xmlns:p14="http://schemas.microsoft.com/office/powerpoint/2010/main" val="609409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a:t>
            </a:r>
            <a:r>
              <a:rPr lang="zh-CN" altLang="en-US" dirty="0"/>
              <a:t> </a:t>
            </a:r>
            <a:r>
              <a:rPr lang="en-US" altLang="zh-CN" dirty="0"/>
              <a:t>mentioned</a:t>
            </a:r>
            <a:r>
              <a:rPr lang="zh-CN" altLang="en-US" dirty="0"/>
              <a:t> </a:t>
            </a:r>
            <a:r>
              <a:rPr lang="en-US" altLang="zh-CN" dirty="0"/>
              <a:t>above,</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set</a:t>
            </a:r>
            <a:r>
              <a:rPr lang="zh-CN" altLang="en-US" baseline="0" dirty="0"/>
              <a:t> </a:t>
            </a:r>
            <a:r>
              <a:rPr lang="en-US" altLang="zh-CN" baseline="0" dirty="0"/>
              <a:t>a</a:t>
            </a:r>
            <a:r>
              <a:rPr lang="zh-CN" altLang="en-US" baseline="0" dirty="0"/>
              <a:t> </a:t>
            </a:r>
            <a:r>
              <a:rPr lang="en-US" altLang="zh-CN" baseline="0" dirty="0"/>
              <a:t>maximum</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basic</a:t>
            </a:r>
            <a:r>
              <a:rPr lang="zh-CN" altLang="en-US" baseline="0" dirty="0"/>
              <a:t> </a:t>
            </a:r>
            <a:r>
              <a:rPr lang="en-US" altLang="zh-CN" baseline="0" dirty="0"/>
              <a:t>mechanisms.</a:t>
            </a:r>
            <a:r>
              <a:rPr lang="zh-CN" altLang="en-US" baseline="0" dirty="0"/>
              <a:t> </a:t>
            </a:r>
            <a:r>
              <a:rPr lang="en-US" altLang="zh-CN" baseline="0" dirty="0"/>
              <a:t>Here we give the results with different number of basic mechanisms using the same input</a:t>
            </a:r>
          </a:p>
          <a:p>
            <a:r>
              <a:rPr lang="en-US" altLang="zh-CN" baseline="0" dirty="0"/>
              <a:t>patterns. Using less mechanisms result in obvious redundant regions but more mechanisms will increase the computation time dramatically. We find 5 is a good balance.</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21</a:t>
            </a:fld>
            <a:endParaRPr lang="en-US"/>
          </a:p>
        </p:txBody>
      </p:sp>
    </p:spTree>
    <p:extLst>
      <p:ext uri="{BB962C8B-B14F-4D97-AF65-F5344CB8AC3E}">
        <p14:creationId xmlns:p14="http://schemas.microsoft.com/office/powerpoint/2010/main" val="757515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are</a:t>
            </a:r>
            <a:r>
              <a:rPr lang="zh-CN" altLang="en-US" dirty="0"/>
              <a:t> </a:t>
            </a:r>
            <a:r>
              <a:rPr lang="en-US" altLang="zh-CN" dirty="0"/>
              <a:t>some</a:t>
            </a:r>
            <a:r>
              <a:rPr lang="zh-CN" altLang="en-US" dirty="0"/>
              <a:t> </a:t>
            </a:r>
            <a:r>
              <a:rPr lang="en-US" altLang="zh-CN" dirty="0"/>
              <a:t>simple</a:t>
            </a:r>
            <a:r>
              <a:rPr lang="zh-CN" altLang="en-US" dirty="0"/>
              <a:t> </a:t>
            </a:r>
            <a:r>
              <a:rPr lang="en-US" altLang="zh-CN" dirty="0"/>
              <a:t>results:</a:t>
            </a:r>
            <a:r>
              <a:rPr lang="zh-CN" altLang="en-US" dirty="0"/>
              <a:t> </a:t>
            </a:r>
            <a:r>
              <a:rPr lang="en-US" altLang="zh-CN" dirty="0"/>
              <a:t>the</a:t>
            </a:r>
            <a:r>
              <a:rPr lang="zh-CN" altLang="en-US" dirty="0"/>
              <a:t> </a:t>
            </a:r>
            <a:r>
              <a:rPr lang="en-US" altLang="zh-CN" dirty="0"/>
              <a:t>transformation</a:t>
            </a:r>
            <a:r>
              <a:rPr lang="zh-CN" altLang="en-US" dirty="0"/>
              <a:t> </a:t>
            </a:r>
            <a:r>
              <a:rPr lang="en-US" altLang="zh-CN" dirty="0"/>
              <a:t>between</a:t>
            </a:r>
            <a:r>
              <a:rPr lang="zh-CN" altLang="en-US" dirty="0"/>
              <a:t> </a:t>
            </a:r>
            <a:r>
              <a:rPr lang="en-US" altLang="zh-CN" dirty="0"/>
              <a:t>basic</a:t>
            </a:r>
            <a:r>
              <a:rPr lang="zh-CN" altLang="en-US" dirty="0"/>
              <a:t> </a:t>
            </a:r>
            <a:r>
              <a:rPr lang="en-US" altLang="zh-CN" dirty="0"/>
              <a:t>shapes.</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22</a:t>
            </a:fld>
            <a:endParaRPr lang="en-US"/>
          </a:p>
        </p:txBody>
      </p:sp>
    </p:spTree>
    <p:extLst>
      <p:ext uri="{BB962C8B-B14F-4D97-AF65-F5344CB8AC3E}">
        <p14:creationId xmlns:p14="http://schemas.microsoft.com/office/powerpoint/2010/main" val="667293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example</a:t>
            </a:r>
            <a:r>
              <a:rPr lang="zh-CN" altLang="en-US" dirty="0"/>
              <a:t> </a:t>
            </a:r>
            <a:r>
              <a:rPr lang="en-US" altLang="zh-CN" dirty="0"/>
              <a:t>shows</a:t>
            </a:r>
            <a:r>
              <a:rPr lang="zh-CN" altLang="en-US" baseline="0" dirty="0"/>
              <a:t> </a:t>
            </a:r>
            <a:r>
              <a:rPr lang="en-US" altLang="zh-CN" baseline="0" dirty="0"/>
              <a:t>the</a:t>
            </a:r>
            <a:r>
              <a:rPr lang="zh-CN" altLang="en-US" baseline="0" dirty="0"/>
              <a:t> </a:t>
            </a:r>
            <a:r>
              <a:rPr lang="en-US" altLang="zh-CN" baseline="0" dirty="0"/>
              <a:t>transformation</a:t>
            </a:r>
            <a:r>
              <a:rPr lang="zh-CN" altLang="en-US" baseline="0" dirty="0"/>
              <a:t> </a:t>
            </a:r>
            <a:r>
              <a:rPr lang="en-US" altLang="zh-CN" baseline="0" dirty="0"/>
              <a:t>from</a:t>
            </a:r>
            <a:r>
              <a:rPr lang="zh-CN" altLang="en-US" baseline="0" dirty="0"/>
              <a:t> </a:t>
            </a:r>
            <a:r>
              <a:rPr lang="en-US" altLang="zh-CN" baseline="0" dirty="0"/>
              <a:t>a</a:t>
            </a:r>
            <a:r>
              <a:rPr lang="zh-CN" altLang="en-US" baseline="0" dirty="0"/>
              <a:t> </a:t>
            </a:r>
            <a:r>
              <a:rPr lang="en-US" altLang="zh-CN" baseline="0" dirty="0"/>
              <a:t>car</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robot.</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23</a:t>
            </a:fld>
            <a:endParaRPr lang="en-US"/>
          </a:p>
        </p:txBody>
      </p:sp>
    </p:spTree>
    <p:extLst>
      <p:ext uri="{BB962C8B-B14F-4D97-AF65-F5344CB8AC3E}">
        <p14:creationId xmlns:p14="http://schemas.microsoft.com/office/powerpoint/2010/main" val="1305682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example</a:t>
            </a:r>
            <a:r>
              <a:rPr lang="zh-CN" altLang="en-US" dirty="0"/>
              <a:t> </a:t>
            </a:r>
            <a:r>
              <a:rPr lang="en-US" altLang="zh-CN" dirty="0"/>
              <a:t>shows</a:t>
            </a:r>
            <a:r>
              <a:rPr lang="zh-CN" altLang="en-US" dirty="0"/>
              <a:t> </a:t>
            </a:r>
            <a:r>
              <a:rPr lang="en-US" altLang="zh-CN" dirty="0"/>
              <a:t>the</a:t>
            </a:r>
            <a:r>
              <a:rPr lang="zh-CN" altLang="en-US" dirty="0"/>
              <a:t> </a:t>
            </a:r>
            <a:r>
              <a:rPr lang="en-US" altLang="zh-CN" dirty="0"/>
              <a:t>transformation</a:t>
            </a:r>
            <a:r>
              <a:rPr lang="zh-CN" altLang="en-US" dirty="0"/>
              <a:t> </a:t>
            </a:r>
            <a:r>
              <a:rPr lang="en-US" altLang="zh-CN" dirty="0"/>
              <a:t>from</a:t>
            </a:r>
            <a:r>
              <a:rPr lang="zh-CN" altLang="en-US" baseline="0" dirty="0"/>
              <a:t>  </a:t>
            </a:r>
            <a:r>
              <a:rPr lang="en-US" altLang="zh-CN" baseline="0" dirty="0"/>
              <a:t>a</a:t>
            </a:r>
            <a:r>
              <a:rPr lang="zh-CN" altLang="en-US" baseline="0" dirty="0"/>
              <a:t> </a:t>
            </a:r>
            <a:r>
              <a:rPr lang="en-US" altLang="zh-CN" baseline="0" dirty="0"/>
              <a:t>sphinx</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mask.</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24</a:t>
            </a:fld>
            <a:endParaRPr lang="en-US"/>
          </a:p>
        </p:txBody>
      </p:sp>
    </p:spTree>
    <p:extLst>
      <p:ext uri="{BB962C8B-B14F-4D97-AF65-F5344CB8AC3E}">
        <p14:creationId xmlns:p14="http://schemas.microsoft.com/office/powerpoint/2010/main" val="1402021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And</a:t>
            </a:r>
            <a:r>
              <a:rPr lang="zh-CN" altLang="en-US" dirty="0"/>
              <a:t> </a:t>
            </a:r>
            <a:r>
              <a:rPr lang="en-US" altLang="zh-CN" dirty="0"/>
              <a:t>this</a:t>
            </a:r>
            <a:r>
              <a:rPr lang="zh-CN" altLang="en-US" dirty="0"/>
              <a:t> </a:t>
            </a:r>
            <a:r>
              <a:rPr lang="en-US" altLang="zh-CN" dirty="0"/>
              <a:t>example</a:t>
            </a:r>
            <a:r>
              <a:rPr lang="zh-CN" altLang="en-US" baseline="0" dirty="0"/>
              <a:t> </a:t>
            </a:r>
            <a:r>
              <a:rPr lang="en-US" altLang="zh-CN" baseline="0" dirty="0"/>
              <a:t>shows</a:t>
            </a:r>
            <a:r>
              <a:rPr lang="zh-CN" altLang="en-US" baseline="0" dirty="0"/>
              <a:t> </a:t>
            </a:r>
            <a:r>
              <a:rPr lang="en-US" altLang="zh-CN" baseline="0" dirty="0"/>
              <a:t>the</a:t>
            </a:r>
            <a:r>
              <a:rPr lang="zh-CN" altLang="en-US" baseline="0" dirty="0"/>
              <a:t> </a:t>
            </a:r>
            <a:r>
              <a:rPr lang="en-US" altLang="zh-CN" baseline="0" dirty="0"/>
              <a:t>transformation</a:t>
            </a:r>
            <a:r>
              <a:rPr lang="zh-CN" altLang="en-US" baseline="0" dirty="0"/>
              <a:t> </a:t>
            </a:r>
            <a:r>
              <a:rPr lang="en-US" altLang="zh-CN" baseline="0" dirty="0"/>
              <a:t>from</a:t>
            </a:r>
            <a:r>
              <a:rPr lang="zh-CN" altLang="en-US" baseline="0" dirty="0"/>
              <a:t> </a:t>
            </a:r>
            <a:r>
              <a:rPr lang="en-US" altLang="zh-CN" baseline="0" dirty="0"/>
              <a:t>a</a:t>
            </a:r>
            <a:r>
              <a:rPr lang="zh-CN" altLang="en-US" baseline="0" dirty="0"/>
              <a:t> </a:t>
            </a:r>
            <a:r>
              <a:rPr lang="en-US" sz="1200" kern="1200" dirty="0">
                <a:solidFill>
                  <a:schemeClr val="tx1"/>
                </a:solidFill>
                <a:effectLst/>
                <a:latin typeface="+mn-lt"/>
                <a:ea typeface="+mn-ea"/>
                <a:cs typeface="+mn-cs"/>
              </a:rPr>
              <a:t>caterpillar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butterfly.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CFC39C-A897-974C-A4D1-319726DA288F}" type="slidenum">
              <a:rPr lang="en-US" smtClean="0"/>
              <a:t>25</a:t>
            </a:fld>
            <a:endParaRPr lang="en-US"/>
          </a:p>
        </p:txBody>
      </p:sp>
    </p:spTree>
    <p:extLst>
      <p:ext uri="{BB962C8B-B14F-4D97-AF65-F5344CB8AC3E}">
        <p14:creationId xmlns:p14="http://schemas.microsoft.com/office/powerpoint/2010/main" val="741373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we</a:t>
            </a:r>
            <a:r>
              <a:rPr lang="zh-CN" altLang="en-US" dirty="0"/>
              <a:t> </a:t>
            </a:r>
            <a:r>
              <a:rPr lang="en-US" altLang="zh-CN" dirty="0"/>
              <a:t>show</a:t>
            </a:r>
            <a:r>
              <a:rPr lang="zh-CN" altLang="en-US" dirty="0"/>
              <a:t> </a:t>
            </a:r>
            <a:r>
              <a:rPr lang="en-US" altLang="zh-CN" dirty="0"/>
              <a:t>two</a:t>
            </a:r>
            <a:r>
              <a:rPr lang="zh-CN" altLang="en-US" dirty="0"/>
              <a:t> </a:t>
            </a:r>
            <a:r>
              <a:rPr lang="en-US" altLang="zh-CN" dirty="0"/>
              <a:t>fabricated</a:t>
            </a:r>
            <a:r>
              <a:rPr lang="zh-CN" altLang="en-US" dirty="0"/>
              <a:t> </a:t>
            </a:r>
            <a:r>
              <a:rPr lang="en-US" altLang="zh-CN" dirty="0"/>
              <a:t>examples.</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27</a:t>
            </a:fld>
            <a:endParaRPr lang="en-US"/>
          </a:p>
        </p:txBody>
      </p:sp>
    </p:spTree>
    <p:extLst>
      <p:ext uri="{BB962C8B-B14F-4D97-AF65-F5344CB8AC3E}">
        <p14:creationId xmlns:p14="http://schemas.microsoft.com/office/powerpoint/2010/main" val="15837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show</a:t>
            </a:r>
            <a:r>
              <a:rPr lang="zh-CN" altLang="en-US" dirty="0"/>
              <a:t> </a:t>
            </a:r>
            <a:r>
              <a:rPr lang="en-US" altLang="zh-CN" dirty="0"/>
              <a:t>two</a:t>
            </a:r>
            <a:r>
              <a:rPr lang="zh-CN" altLang="en-US" dirty="0"/>
              <a:t> </a:t>
            </a:r>
            <a:r>
              <a:rPr lang="en-US" altLang="zh-CN" dirty="0"/>
              <a:t>results</a:t>
            </a:r>
            <a:r>
              <a:rPr lang="zh-CN" altLang="en-US" dirty="0"/>
              <a:t> </a:t>
            </a:r>
            <a:r>
              <a:rPr lang="en-US" altLang="zh-CN" dirty="0"/>
              <a:t>with</a:t>
            </a:r>
            <a:r>
              <a:rPr lang="zh-CN" altLang="en-US" dirty="0"/>
              <a:t> </a:t>
            </a:r>
            <a:r>
              <a:rPr lang="en-US" altLang="zh-CN" dirty="0"/>
              <a:t>ground</a:t>
            </a:r>
            <a:r>
              <a:rPr lang="zh-CN" altLang="en-US" dirty="0"/>
              <a:t> </a:t>
            </a:r>
            <a:r>
              <a:rPr lang="en-US" altLang="zh-CN" dirty="0"/>
              <a:t>collision</a:t>
            </a:r>
            <a:r>
              <a:rPr lang="zh-CN" altLang="en-US" dirty="0"/>
              <a:t> </a:t>
            </a:r>
            <a:r>
              <a:rPr lang="en-US" altLang="zh-CN" dirty="0"/>
              <a:t>check.</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28</a:t>
            </a:fld>
            <a:endParaRPr lang="en-US"/>
          </a:p>
        </p:txBody>
      </p:sp>
    </p:spTree>
    <p:extLst>
      <p:ext uri="{BB962C8B-B14F-4D97-AF65-F5344CB8AC3E}">
        <p14:creationId xmlns:p14="http://schemas.microsoft.com/office/powerpoint/2010/main" val="944412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extreme</a:t>
            </a:r>
            <a:r>
              <a:rPr lang="zh-CN" altLang="en-US" dirty="0"/>
              <a:t> </a:t>
            </a:r>
            <a:r>
              <a:rPr lang="en-US" altLang="zh-CN" dirty="0"/>
              <a:t>cases</a:t>
            </a:r>
            <a:r>
              <a:rPr lang="zh-CN" altLang="en-US" dirty="0"/>
              <a:t> </a:t>
            </a:r>
            <a:r>
              <a:rPr lang="en-US" altLang="zh-CN" dirty="0"/>
              <a:t>our</a:t>
            </a:r>
            <a:r>
              <a:rPr lang="zh-CN" altLang="en-US" dirty="0"/>
              <a:t> </a:t>
            </a:r>
            <a:r>
              <a:rPr lang="en-US" altLang="zh-CN" dirty="0"/>
              <a:t>approach</a:t>
            </a:r>
            <a:r>
              <a:rPr lang="zh-CN" altLang="en-US" dirty="0"/>
              <a:t> </a:t>
            </a:r>
            <a:r>
              <a:rPr lang="en-US" altLang="zh-CN" dirty="0"/>
              <a:t>will</a:t>
            </a:r>
            <a:r>
              <a:rPr lang="zh-CN" altLang="en-US" dirty="0"/>
              <a:t> </a:t>
            </a:r>
            <a:r>
              <a:rPr lang="en-US" altLang="zh-CN" dirty="0"/>
              <a:t>fail.</a:t>
            </a:r>
            <a:r>
              <a:rPr lang="zh-CN" altLang="en-US" dirty="0"/>
              <a:t> </a:t>
            </a:r>
            <a:r>
              <a:rPr lang="en-US" altLang="zh-CN" dirty="0"/>
              <a:t>For</a:t>
            </a:r>
            <a:r>
              <a:rPr lang="zh-CN" altLang="en-US" dirty="0"/>
              <a:t> </a:t>
            </a:r>
            <a:r>
              <a:rPr lang="en-US" altLang="zh-CN" dirty="0"/>
              <a:t>example</a:t>
            </a:r>
            <a:r>
              <a:rPr lang="zh-CN" altLang="en-US" baseline="0" dirty="0"/>
              <a:t> </a:t>
            </a:r>
            <a:r>
              <a:rPr lang="en-US" altLang="zh-CN" baseline="0" dirty="0"/>
              <a:t>here</a:t>
            </a:r>
            <a:r>
              <a:rPr lang="zh-CN" altLang="en-US" baseline="0" dirty="0"/>
              <a:t> </a:t>
            </a:r>
            <a:r>
              <a:rPr lang="en-US" altLang="zh-CN" baseline="0" dirty="0"/>
              <a:t>the</a:t>
            </a:r>
            <a:r>
              <a:rPr lang="zh-CN" altLang="en-US" baseline="0" dirty="0"/>
              <a:t> </a:t>
            </a:r>
            <a:r>
              <a:rPr lang="en-US" altLang="zh-CN" baseline="0" dirty="0"/>
              <a:t>shape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heart</a:t>
            </a:r>
            <a:r>
              <a:rPr lang="zh-CN" altLang="en-US" baseline="0" dirty="0"/>
              <a:t> </a:t>
            </a:r>
            <a:r>
              <a:rPr lang="en-US" altLang="zh-CN" baseline="0" dirty="0"/>
              <a:t>and</a:t>
            </a:r>
            <a:r>
              <a:rPr lang="zh-CN" altLang="en-US" baseline="0" dirty="0"/>
              <a:t> </a:t>
            </a:r>
            <a:r>
              <a:rPr lang="en-US" altLang="zh-CN" baseline="0" dirty="0"/>
              <a:t>rose</a:t>
            </a:r>
            <a:r>
              <a:rPr lang="zh-CN" altLang="en-US" baseline="0" dirty="0"/>
              <a:t> </a:t>
            </a:r>
            <a:r>
              <a:rPr lang="en-US" altLang="zh-CN" baseline="0" dirty="0"/>
              <a:t>differs</a:t>
            </a:r>
            <a:r>
              <a:rPr lang="zh-CN" altLang="en-US" baseline="0" dirty="0"/>
              <a:t> </a:t>
            </a:r>
            <a:r>
              <a:rPr lang="en-US" altLang="zh-CN" baseline="0" dirty="0"/>
              <a:t>greatly</a:t>
            </a:r>
            <a:r>
              <a:rPr lang="zh-CN" altLang="en-US" baseline="0" dirty="0"/>
              <a:t> </a:t>
            </a:r>
            <a:r>
              <a:rPr lang="en-US" altLang="zh-CN" baseline="0" dirty="0"/>
              <a:t>and</a:t>
            </a:r>
            <a:r>
              <a:rPr lang="zh-CN" altLang="en-US" baseline="0" dirty="0"/>
              <a:t> </a:t>
            </a:r>
            <a:r>
              <a:rPr lang="en-US" altLang="zh-CN" baseline="0" dirty="0"/>
              <a:t>our</a:t>
            </a:r>
            <a:r>
              <a:rPr lang="zh-CN" altLang="en-US" baseline="0" dirty="0"/>
              <a:t> </a:t>
            </a:r>
            <a:r>
              <a:rPr lang="en-US" altLang="zh-CN" baseline="0" dirty="0"/>
              <a:t>approach</a:t>
            </a:r>
            <a:r>
              <a:rPr lang="zh-CN" altLang="en-US" baseline="0" dirty="0"/>
              <a:t> </a:t>
            </a:r>
            <a:r>
              <a:rPr lang="en-US" altLang="zh-CN" baseline="0" dirty="0"/>
              <a:t>produce</a:t>
            </a:r>
            <a:r>
              <a:rPr lang="zh-CN" altLang="en-US" baseline="0" dirty="0"/>
              <a:t> </a:t>
            </a:r>
            <a:r>
              <a:rPr lang="en-US" altLang="zh-CN" baseline="0" dirty="0"/>
              <a:t>result</a:t>
            </a:r>
            <a:r>
              <a:rPr lang="zh-CN" altLang="en-US" baseline="0" dirty="0"/>
              <a:t> </a:t>
            </a:r>
            <a:r>
              <a:rPr lang="en-US" altLang="zh-CN" baseline="0" dirty="0"/>
              <a:t>with</a:t>
            </a:r>
            <a:r>
              <a:rPr lang="zh-CN" altLang="en-US" baseline="0" dirty="0"/>
              <a:t> </a:t>
            </a:r>
            <a:r>
              <a:rPr lang="en-US" altLang="zh-CN" baseline="0" dirty="0"/>
              <a:t>large</a:t>
            </a:r>
            <a:r>
              <a:rPr lang="zh-CN" altLang="en-US" baseline="0" dirty="0"/>
              <a:t> </a:t>
            </a:r>
            <a:r>
              <a:rPr lang="en-US" altLang="zh-CN" baseline="0" dirty="0"/>
              <a:t>redundant</a:t>
            </a:r>
            <a:r>
              <a:rPr lang="zh-CN" altLang="en-US" baseline="0" dirty="0"/>
              <a:t> </a:t>
            </a:r>
            <a:r>
              <a:rPr lang="en-US" altLang="zh-CN" baseline="0" dirty="0"/>
              <a:t>regions.</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29</a:t>
            </a:fld>
            <a:endParaRPr lang="en-US"/>
          </a:p>
        </p:txBody>
      </p:sp>
    </p:spTree>
    <p:extLst>
      <p:ext uri="{BB962C8B-B14F-4D97-AF65-F5344CB8AC3E}">
        <p14:creationId xmlns:p14="http://schemas.microsoft.com/office/powerpoint/2010/main" val="20055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dirty="0"/>
              <a:t>conclusion</a:t>
            </a:r>
            <a:r>
              <a:rPr lang="zh-CN" altLang="en-US" dirty="0"/>
              <a:t> </a:t>
            </a:r>
            <a:r>
              <a:rPr lang="en-US" altLang="zh-CN" dirty="0"/>
              <a:t>we</a:t>
            </a:r>
            <a:r>
              <a:rPr lang="zh-CN" altLang="en-US" dirty="0"/>
              <a:t> </a:t>
            </a:r>
            <a:r>
              <a:rPr lang="en-US" altLang="zh-CN" sz="1200" dirty="0"/>
              <a:t>have presented an approach to automatically generate transforming pop-ups.</a:t>
            </a:r>
            <a:r>
              <a:rPr lang="zh-CN" altLang="en-US" sz="1200" dirty="0"/>
              <a:t> </a:t>
            </a:r>
            <a:r>
              <a:rPr lang="en-US" altLang="zh-CN" sz="1200" dirty="0"/>
              <a:t>Our</a:t>
            </a:r>
            <a:r>
              <a:rPr lang="zh-CN" altLang="en-US" sz="1200" dirty="0"/>
              <a:t> </a:t>
            </a:r>
            <a:r>
              <a:rPr lang="en-US" altLang="zh-CN" sz="1200" dirty="0"/>
              <a:t>approach</a:t>
            </a:r>
            <a:r>
              <a:rPr lang="zh-CN" altLang="en-US" sz="1200" dirty="0"/>
              <a:t> </a:t>
            </a:r>
            <a:r>
              <a:rPr lang="en-US" altLang="zh-CN" sz="1200" dirty="0"/>
              <a:t>has</a:t>
            </a:r>
            <a:r>
              <a:rPr lang="zh-CN" altLang="en-US" sz="1200" dirty="0"/>
              <a:t> </a:t>
            </a:r>
            <a:r>
              <a:rPr lang="en-US" altLang="zh-CN" sz="1200" dirty="0"/>
              <a:t>some</a:t>
            </a:r>
            <a:r>
              <a:rPr lang="zh-CN" altLang="en-US" sz="1200" dirty="0"/>
              <a:t> </a:t>
            </a:r>
            <a:r>
              <a:rPr lang="en-US" altLang="zh-CN" sz="1200" dirty="0"/>
              <a:t>limitations.</a:t>
            </a:r>
            <a:r>
              <a:rPr lang="zh-CN" altLang="en-US" sz="1200" dirty="0"/>
              <a:t> </a:t>
            </a:r>
            <a:r>
              <a:rPr lang="en-US" altLang="zh-CN" sz="1200" dirty="0"/>
              <a:t>We assume paper thickness to be zero, this might cause the fabricated mechanism to fold improperly.</a:t>
            </a:r>
            <a:r>
              <a:rPr lang="zh-CN" altLang="en-US" sz="1200" dirty="0"/>
              <a:t> </a:t>
            </a:r>
            <a:r>
              <a:rPr lang="en-US" altLang="zh-CN" sz="1200" dirty="0"/>
              <a:t>In the future, we plan to investigate transformations between 2D patterns and 3D shapes, as well as between 3D shapes.</a:t>
            </a:r>
            <a:endParaRPr lang="zh-CN"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30</a:t>
            </a:fld>
            <a:endParaRPr lang="en-US"/>
          </a:p>
        </p:txBody>
      </p:sp>
    </p:spTree>
    <p:extLst>
      <p:ext uri="{BB962C8B-B14F-4D97-AF65-F5344CB8AC3E}">
        <p14:creationId xmlns:p14="http://schemas.microsoft.com/office/powerpoint/2010/main" val="551995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2013 Reinhart published a book named Transformers: The Ultimate Pop-up Universe. This book contains more than 35 iconic Transformer characters. When you pull the tab, you can  turn from vehicles to robots, and back again. </a:t>
            </a:r>
            <a:endParaRPr lang="zh-CN" alt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3</a:t>
            </a:fld>
            <a:endParaRPr lang="en-US"/>
          </a:p>
        </p:txBody>
      </p:sp>
    </p:spTree>
    <p:extLst>
      <p:ext uri="{BB962C8B-B14F-4D97-AF65-F5344CB8AC3E}">
        <p14:creationId xmlns:p14="http://schemas.microsoft.com/office/powerpoint/2010/main" val="573825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31</a:t>
            </a:fld>
            <a:endParaRPr lang="en-US"/>
          </a:p>
        </p:txBody>
      </p:sp>
    </p:spTree>
    <p:extLst>
      <p:ext uri="{BB962C8B-B14F-4D97-AF65-F5344CB8AC3E}">
        <p14:creationId xmlns:p14="http://schemas.microsoft.com/office/powerpoint/2010/main" val="584790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Creating such a book is a big challenge even for experienced paper artists. To create such popups, you should design necessary mechanisms to create the desired effects, and without interference. This usually means </a:t>
            </a:r>
            <a:r>
              <a:rPr lang="en-US" altLang="zh-CN" sz="1200" b="0" i="0" u="none" strike="noStrike" kern="1200" baseline="0" dirty="0">
                <a:solidFill>
                  <a:schemeClr val="tx1"/>
                </a:solidFill>
                <a:latin typeface="+mn-lt"/>
                <a:ea typeface="+mn-ea"/>
                <a:cs typeface="+mn-cs"/>
              </a:rPr>
              <a:t>many weeks of trial and error.</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We</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proposed</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an</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automatic</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approach</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for</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the design of transforming popup. Our tool can be used to help ordinary users create transforming pop-up books, usually several minutes.</a:t>
            </a:r>
          </a:p>
        </p:txBody>
      </p:sp>
      <p:sp>
        <p:nvSpPr>
          <p:cNvPr id="4" name="Slide Number Placeholder 3"/>
          <p:cNvSpPr>
            <a:spLocks noGrp="1"/>
          </p:cNvSpPr>
          <p:nvPr>
            <p:ph type="sldNum" sz="quarter" idx="10"/>
          </p:nvPr>
        </p:nvSpPr>
        <p:spPr/>
        <p:txBody>
          <a:bodyPr/>
          <a:lstStyle/>
          <a:p>
            <a:fld id="{BCCFC39C-A897-974C-A4D1-319726DA288F}" type="slidenum">
              <a:rPr lang="en-US" smtClean="0"/>
              <a:t>4</a:t>
            </a:fld>
            <a:endParaRPr lang="en-US"/>
          </a:p>
        </p:txBody>
      </p:sp>
    </p:spTree>
    <p:extLst>
      <p:ext uri="{BB962C8B-B14F-4D97-AF65-F5344CB8AC3E}">
        <p14:creationId xmlns:p14="http://schemas.microsoft.com/office/powerpoint/2010/main" val="635579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Researchers have already considered automating the design process for pop-up books. Li et al have studied ordinary popups and V-fold popups and more recently slice-form popup has been studied. In mechanical design and analysis approaches have been proposed for automatically generating mechanism assembly. </a:t>
            </a:r>
            <a:r>
              <a:rPr lang="en-US" sz="1200" kern="1200" dirty="0">
                <a:solidFill>
                  <a:schemeClr val="tx1"/>
                </a:solidFill>
                <a:effectLst/>
                <a:latin typeface="+mn-lt"/>
                <a:ea typeface="+mn-ea"/>
                <a:cs typeface="+mn-cs"/>
              </a:rPr>
              <a:t>Given a designer specified geometry and motion for</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toy, Zhu et al provide an approach to automatically generate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mechanism assembly located in a box below a toy character.</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Winder et 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performed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kinematic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simulation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ensure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fabricated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functions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properly.</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However, their approach can only</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handle simple motions.</a:t>
            </a:r>
            <a:r>
              <a:rPr lang="zh-CN" altLang="en-US" sz="1200" kern="1200" baseline="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Coros</a:t>
            </a:r>
            <a:r>
              <a:rPr lang="en-US" sz="1200" kern="1200" dirty="0">
                <a:solidFill>
                  <a:schemeClr val="tx1"/>
                </a:solidFill>
                <a:effectLst/>
                <a:latin typeface="+mn-lt"/>
                <a:ea typeface="+mn-ea"/>
                <a:cs typeface="+mn-cs"/>
              </a:rPr>
              <a:t> et al. allow more complex, user-defined motions</a:t>
            </a:r>
            <a:r>
              <a:rPr lang="en-US" altLang="zh-CN" sz="1200" kern="120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but they must still be cyclic</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related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folding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combination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objects,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inherently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suitable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papers.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Works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transforming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3D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object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cube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generat</a:t>
            </a:r>
            <a:r>
              <a:rPr lang="en-US" altLang="zh-CN" sz="1200" kern="1200" dirty="0">
                <a:solidFill>
                  <a:schemeClr val="tx1"/>
                </a:solidFill>
                <a:effectLst/>
                <a:latin typeface="+mn-lt"/>
                <a:ea typeface="+mn-ea"/>
                <a:cs typeface="+mn-cs"/>
              </a:rPr>
              <a:t>ing</a:t>
            </a:r>
            <a:r>
              <a:rPr lang="en-US" sz="1200" kern="1200" dirty="0">
                <a:solidFill>
                  <a:schemeClr val="tx1"/>
                </a:solidFill>
                <a:effectLst/>
                <a:latin typeface="+mn-lt"/>
                <a:ea typeface="+mn-ea"/>
                <a:cs typeface="+mn-cs"/>
              </a:rPr>
              <a:t> 3D models composed of interlocking planar</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pieces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studied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recently.</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5</a:t>
            </a:fld>
            <a:endParaRPr lang="en-US"/>
          </a:p>
        </p:txBody>
      </p:sp>
    </p:spTree>
    <p:extLst>
      <p:ext uri="{BB962C8B-B14F-4D97-AF65-F5344CB8AC3E}">
        <p14:creationId xmlns:p14="http://schemas.microsoft.com/office/powerpoint/2010/main" val="2139835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Our</a:t>
            </a:r>
            <a:r>
              <a:rPr lang="zh-CN" altLang="en-US" dirty="0"/>
              <a:t> </a:t>
            </a:r>
            <a:r>
              <a:rPr lang="en-US" altLang="zh-CN" dirty="0"/>
              <a:t>approach</a:t>
            </a:r>
            <a:r>
              <a:rPr lang="zh-CN" altLang="en-US" dirty="0"/>
              <a:t> </a:t>
            </a:r>
            <a:r>
              <a:rPr lang="en-US" altLang="zh-CN" dirty="0"/>
              <a:t>works</a:t>
            </a:r>
            <a:r>
              <a:rPr lang="zh-CN" altLang="en-US" dirty="0"/>
              <a:t> </a:t>
            </a:r>
            <a:r>
              <a:rPr lang="en-US" altLang="zh-CN" dirty="0"/>
              <a:t>as</a:t>
            </a:r>
            <a:r>
              <a:rPr lang="zh-CN" altLang="en-US" dirty="0"/>
              <a:t> </a:t>
            </a:r>
            <a:r>
              <a:rPr lang="en-US" altLang="zh-CN" dirty="0"/>
              <a:t>follows.</a:t>
            </a:r>
            <a:r>
              <a:rPr lang="zh-CN" altLang="en-US" dirty="0"/>
              <a:t> </a:t>
            </a:r>
            <a:r>
              <a:rPr lang="en-US" altLang="zh-CN" dirty="0"/>
              <a:t>Given</a:t>
            </a:r>
            <a:r>
              <a:rPr lang="zh-CN" altLang="en-US" dirty="0"/>
              <a:t> </a:t>
            </a:r>
            <a:r>
              <a:rPr lang="en-US" altLang="zh-CN" dirty="0"/>
              <a:t>two</a:t>
            </a:r>
            <a:r>
              <a:rPr lang="zh-CN" altLang="en-US" dirty="0"/>
              <a:t> </a:t>
            </a:r>
            <a:r>
              <a:rPr lang="en-US" altLang="zh-CN" dirty="0"/>
              <a:t>input</a:t>
            </a:r>
            <a:r>
              <a:rPr lang="zh-CN" altLang="en-US" baseline="0" dirty="0"/>
              <a:t> </a:t>
            </a:r>
            <a:r>
              <a:rPr lang="en-US" altLang="zh-CN" baseline="0" dirty="0"/>
              <a:t>patterns,</a:t>
            </a:r>
            <a:r>
              <a:rPr lang="zh-CN" altLang="en-US" baseline="0" dirty="0"/>
              <a:t> </a:t>
            </a:r>
            <a:r>
              <a:rPr lang="en-US" altLang="zh-CN" baseline="0" dirty="0"/>
              <a:t>we</a:t>
            </a:r>
            <a:r>
              <a:rPr lang="zh-CN" altLang="en-US" baseline="0" dirty="0"/>
              <a:t> </a:t>
            </a:r>
            <a:r>
              <a:rPr lang="en-US" altLang="zh-CN" baseline="0" dirty="0"/>
              <a:t>solve</a:t>
            </a:r>
            <a:r>
              <a:rPr lang="zh-CN" altLang="en-US" baseline="0" dirty="0"/>
              <a:t> </a:t>
            </a:r>
            <a:r>
              <a:rPr lang="en-US" altLang="zh-CN" baseline="0" dirty="0"/>
              <a:t>an</a:t>
            </a:r>
            <a:r>
              <a:rPr lang="zh-CN" altLang="en-US" baseline="0" dirty="0"/>
              <a:t> </a:t>
            </a:r>
            <a:r>
              <a:rPr lang="en-US" altLang="zh-CN" baseline="0" dirty="0"/>
              <a:t>optimization</a:t>
            </a:r>
            <a:r>
              <a:rPr lang="zh-CN" altLang="en-US" baseline="0" dirty="0"/>
              <a:t> </a:t>
            </a:r>
            <a:r>
              <a:rPr lang="en-US" altLang="zh-CN" baseline="0" dirty="0"/>
              <a:t>problem,</a:t>
            </a:r>
            <a:r>
              <a:rPr lang="zh-CN" altLang="en-US" baseline="0" dirty="0"/>
              <a:t> </a:t>
            </a:r>
            <a:r>
              <a:rPr lang="en-US" altLang="zh-CN" baseline="0" dirty="0"/>
              <a:t>to</a:t>
            </a:r>
            <a:r>
              <a:rPr lang="zh-CN" altLang="en-US" baseline="0" dirty="0"/>
              <a:t> </a:t>
            </a:r>
            <a:r>
              <a:rPr lang="en-US" altLang="zh-CN" baseline="0" dirty="0"/>
              <a:t>get</a:t>
            </a:r>
            <a:r>
              <a:rPr lang="zh-CN" altLang="en-US" baseline="0" dirty="0"/>
              <a:t> </a:t>
            </a:r>
            <a:r>
              <a:rPr lang="en-US" altLang="zh-CN" baseline="0" dirty="0"/>
              <a:t>a</a:t>
            </a:r>
            <a:r>
              <a:rPr lang="zh-CN" altLang="en-US" baseline="0" dirty="0"/>
              <a:t> </a:t>
            </a:r>
            <a:r>
              <a:rPr lang="en-US" altLang="zh-CN" baseline="0" dirty="0"/>
              <a:t>structure</a:t>
            </a:r>
            <a:r>
              <a:rPr lang="zh-CN" altLang="en-US" baseline="0" dirty="0"/>
              <a:t> </a:t>
            </a:r>
            <a:r>
              <a:rPr lang="en-US" altLang="zh-CN" baseline="0" dirty="0"/>
              <a:t>that</a:t>
            </a:r>
            <a:r>
              <a:rPr lang="zh-CN" altLang="en-US" baseline="0" dirty="0"/>
              <a:t> </a:t>
            </a:r>
            <a:r>
              <a:rPr lang="en-US" altLang="zh-CN" baseline="0" dirty="0"/>
              <a:t>can</a:t>
            </a:r>
            <a:r>
              <a:rPr lang="zh-CN" altLang="en-US" baseline="0" dirty="0"/>
              <a:t> </a:t>
            </a:r>
            <a:r>
              <a:rPr lang="en-US" altLang="zh-CN" baseline="0" dirty="0"/>
              <a:t>smoothly</a:t>
            </a:r>
            <a:r>
              <a:rPr lang="zh-CN" altLang="en-US" baseline="0" dirty="0"/>
              <a:t> </a:t>
            </a:r>
            <a:r>
              <a:rPr lang="en-US" altLang="zh-CN" baseline="0" dirty="0"/>
              <a:t>transform</a:t>
            </a:r>
            <a:r>
              <a:rPr lang="zh-CN" altLang="en-US" baseline="0" dirty="0"/>
              <a:t> </a:t>
            </a:r>
            <a:r>
              <a:rPr lang="en-US" altLang="zh-CN" baseline="0" dirty="0"/>
              <a:t>in</a:t>
            </a:r>
            <a:r>
              <a:rPr lang="zh-CN" altLang="en-US" baseline="0" dirty="0"/>
              <a:t> </a:t>
            </a:r>
            <a:r>
              <a:rPr lang="en-US" altLang="zh-CN" baseline="0" dirty="0"/>
              <a:t>3D</a:t>
            </a:r>
            <a:r>
              <a:rPr lang="zh-CN" altLang="en-US" baseline="0" dirty="0"/>
              <a:t> </a:t>
            </a:r>
            <a:r>
              <a:rPr lang="en-US" altLang="zh-CN" baseline="0" dirty="0"/>
              <a:t>from</a:t>
            </a:r>
            <a:r>
              <a:rPr lang="zh-CN" altLang="en-US" baseline="0" dirty="0"/>
              <a:t> </a:t>
            </a:r>
            <a:r>
              <a:rPr lang="en-US" altLang="zh-CN" baseline="0" dirty="0"/>
              <a:t>one</a:t>
            </a:r>
            <a:r>
              <a:rPr lang="zh-CN" altLang="en-US" baseline="0" dirty="0"/>
              <a:t> </a:t>
            </a:r>
            <a:r>
              <a:rPr lang="en-US" altLang="zh-CN" baseline="0" dirty="0"/>
              <a:t>pattern</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Then</a:t>
            </a:r>
            <a:r>
              <a:rPr lang="zh-CN" altLang="en-US" baseline="0" dirty="0"/>
              <a:t> </a:t>
            </a:r>
            <a:r>
              <a:rPr lang="en-US" altLang="zh-CN" baseline="0" dirty="0"/>
              <a:t>we</a:t>
            </a:r>
            <a:r>
              <a:rPr lang="zh-CN" altLang="en-US" baseline="0" dirty="0"/>
              <a:t> </a:t>
            </a:r>
            <a:r>
              <a:rPr lang="en-US" altLang="zh-CN" baseline="0" dirty="0"/>
              <a:t>refine</a:t>
            </a:r>
            <a:r>
              <a:rPr lang="zh-CN" altLang="en-US" baseline="0" dirty="0"/>
              <a:t> </a:t>
            </a:r>
            <a:r>
              <a:rPr lang="en-US" altLang="zh-CN" baseline="0" dirty="0"/>
              <a:t>the</a:t>
            </a:r>
            <a:r>
              <a:rPr lang="zh-CN" altLang="en-US" baseline="0" dirty="0"/>
              <a:t> </a:t>
            </a:r>
            <a:r>
              <a:rPr lang="en-US" altLang="zh-CN" baseline="0" dirty="0"/>
              <a:t>results</a:t>
            </a:r>
            <a:r>
              <a:rPr lang="zh-CN" altLang="en-US" baseline="0" dirty="0"/>
              <a:t> </a:t>
            </a:r>
            <a:r>
              <a:rPr lang="en-US" altLang="zh-CN" baseline="0" dirty="0"/>
              <a:t>and</a:t>
            </a:r>
            <a:r>
              <a:rPr lang="zh-CN" altLang="en-US" baseline="0" dirty="0"/>
              <a:t> </a:t>
            </a:r>
            <a:r>
              <a:rPr lang="en-US" altLang="zh-CN" baseline="0" dirty="0"/>
              <a:t>paint</a:t>
            </a:r>
            <a:r>
              <a:rPr lang="zh-CN" altLang="en-US" baseline="0" dirty="0"/>
              <a:t> </a:t>
            </a:r>
            <a:r>
              <a:rPr lang="en-US" altLang="zh-CN" baseline="0" dirty="0"/>
              <a:t>the</a:t>
            </a:r>
            <a:r>
              <a:rPr lang="zh-CN" altLang="en-US" baseline="0" dirty="0"/>
              <a:t> </a:t>
            </a:r>
            <a:r>
              <a:rPr lang="en-US" altLang="zh-CN" baseline="0" dirty="0"/>
              <a:t>texture.</a:t>
            </a:r>
            <a:r>
              <a:rPr lang="zh-CN" altLang="en-US" baseline="0" dirty="0"/>
              <a:t> </a:t>
            </a:r>
            <a:r>
              <a:rPr lang="en-US" altLang="zh-CN" baseline="0" dirty="0"/>
              <a:t>The</a:t>
            </a:r>
            <a:r>
              <a:rPr lang="zh-CN" altLang="en-US" baseline="0" dirty="0"/>
              <a:t> </a:t>
            </a:r>
            <a:r>
              <a:rPr lang="en-US" altLang="zh-CN" baseline="0" dirty="0"/>
              <a:t>final</a:t>
            </a:r>
            <a:r>
              <a:rPr lang="zh-CN" altLang="en-US" baseline="0" dirty="0"/>
              <a:t> </a:t>
            </a:r>
            <a:r>
              <a:rPr lang="en-US" altLang="zh-CN" baseline="0" dirty="0"/>
              <a:t>output</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blueprint</a:t>
            </a:r>
            <a:r>
              <a:rPr lang="zh-CN" altLang="en-US" baseline="0" dirty="0"/>
              <a:t> </a:t>
            </a:r>
            <a:r>
              <a:rPr lang="en-US" altLang="zh-CN" baseline="0" dirty="0"/>
              <a:t>that</a:t>
            </a:r>
            <a:r>
              <a:rPr lang="zh-CN" altLang="en-US" baseline="0" dirty="0"/>
              <a:t> </a:t>
            </a:r>
            <a:r>
              <a:rPr lang="en-US" altLang="zh-CN" baseline="0" dirty="0"/>
              <a:t>user</a:t>
            </a:r>
            <a:r>
              <a:rPr lang="zh-CN" altLang="en-US" baseline="0" dirty="0"/>
              <a:t> </a:t>
            </a:r>
            <a:r>
              <a:rPr lang="en-US" altLang="zh-CN" baseline="0" dirty="0"/>
              <a:t>can</a:t>
            </a:r>
            <a:r>
              <a:rPr lang="zh-CN" altLang="en-US" baseline="0" dirty="0"/>
              <a:t> </a:t>
            </a:r>
            <a:r>
              <a:rPr lang="en-US" altLang="zh-CN" baseline="0" dirty="0"/>
              <a:t>use</a:t>
            </a:r>
            <a:r>
              <a:rPr lang="zh-CN" altLang="en-US" baseline="0" dirty="0"/>
              <a:t> </a:t>
            </a:r>
            <a:r>
              <a:rPr lang="en-US" altLang="zh-CN" baseline="0" dirty="0"/>
              <a:t>it</a:t>
            </a:r>
            <a:r>
              <a:rPr lang="zh-CN" altLang="en-US" baseline="0" dirty="0"/>
              <a:t> </a:t>
            </a:r>
            <a:r>
              <a:rPr lang="en-US" altLang="zh-CN" baseline="0" dirty="0"/>
              <a:t>to</a:t>
            </a:r>
            <a:r>
              <a:rPr lang="zh-CN" altLang="en-US" baseline="0" dirty="0"/>
              <a:t> </a:t>
            </a:r>
            <a:r>
              <a:rPr lang="en-US" altLang="zh-CN" baseline="0" dirty="0"/>
              <a:t>fabricate</a:t>
            </a:r>
            <a:r>
              <a:rPr lang="zh-CN" altLang="en-US" baseline="0" dirty="0"/>
              <a:t> </a:t>
            </a:r>
            <a:r>
              <a:rPr lang="en-US" altLang="zh-CN" baseline="0" dirty="0"/>
              <a:t>the</a:t>
            </a:r>
            <a:r>
              <a:rPr lang="zh-CN" altLang="en-US" baseline="0" dirty="0"/>
              <a:t> </a:t>
            </a:r>
            <a:r>
              <a:rPr lang="en-US" altLang="zh-CN" baseline="0" dirty="0"/>
              <a:t>transforming</a:t>
            </a:r>
            <a:r>
              <a:rPr lang="zh-CN" altLang="en-US" baseline="0" dirty="0"/>
              <a:t> </a:t>
            </a:r>
            <a:r>
              <a:rPr lang="en-US" altLang="zh-CN" baseline="0" dirty="0"/>
              <a:t>popup.</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6</a:t>
            </a:fld>
            <a:endParaRPr lang="en-US"/>
          </a:p>
        </p:txBody>
      </p:sp>
    </p:spTree>
    <p:extLst>
      <p:ext uri="{BB962C8B-B14F-4D97-AF65-F5344CB8AC3E}">
        <p14:creationId xmlns:p14="http://schemas.microsoft.com/office/powerpoint/2010/main" val="322481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transforming</a:t>
            </a:r>
            <a:r>
              <a:rPr lang="zh-CN" altLang="en-US" dirty="0"/>
              <a:t> </a:t>
            </a:r>
            <a:r>
              <a:rPr lang="en-US" altLang="zh-CN" dirty="0"/>
              <a:t>popup</a:t>
            </a:r>
            <a:r>
              <a:rPr lang="zh-CN" altLang="en-US" dirty="0"/>
              <a:t> </a:t>
            </a:r>
            <a:r>
              <a:rPr lang="en-US" altLang="zh-CN" dirty="0"/>
              <a:t>is</a:t>
            </a:r>
            <a:r>
              <a:rPr lang="zh-CN" altLang="en-US" dirty="0"/>
              <a:t> </a:t>
            </a:r>
            <a:r>
              <a:rPr lang="en-US" altLang="zh-CN" dirty="0"/>
              <a:t>composed</a:t>
            </a:r>
            <a:r>
              <a:rPr lang="zh-CN" altLang="en-US" dirty="0"/>
              <a:t> </a:t>
            </a:r>
            <a:r>
              <a:rPr lang="en-US" altLang="zh-CN" dirty="0"/>
              <a:t>of</a:t>
            </a:r>
            <a:r>
              <a:rPr lang="zh-CN" altLang="en-US" dirty="0"/>
              <a:t> </a:t>
            </a:r>
            <a:r>
              <a:rPr lang="en-US" altLang="zh-CN" dirty="0"/>
              <a:t>three</a:t>
            </a:r>
            <a:r>
              <a:rPr lang="zh-CN" altLang="en-US" dirty="0"/>
              <a:t> </a:t>
            </a:r>
            <a:r>
              <a:rPr lang="en-US" altLang="zh-CN" dirty="0"/>
              <a:t>basic</a:t>
            </a:r>
            <a:r>
              <a:rPr lang="zh-CN" altLang="en-US" dirty="0"/>
              <a:t> </a:t>
            </a:r>
            <a:r>
              <a:rPr lang="en-US" altLang="zh-CN" dirty="0"/>
              <a:t>mechanisms.</a:t>
            </a:r>
            <a:r>
              <a:rPr lang="zh-CN" altLang="en-US" dirty="0"/>
              <a:t> </a:t>
            </a:r>
            <a:r>
              <a:rPr lang="en-US" altLang="zh-CN" dirty="0"/>
              <a:t>We</a:t>
            </a:r>
            <a:r>
              <a:rPr lang="zh-CN" altLang="en-US" dirty="0"/>
              <a:t> </a:t>
            </a:r>
            <a:r>
              <a:rPr lang="en-US" altLang="zh-CN" dirty="0"/>
              <a:t>call</a:t>
            </a:r>
            <a:r>
              <a:rPr lang="zh-CN" altLang="en-US" dirty="0"/>
              <a:t> </a:t>
            </a:r>
            <a:r>
              <a:rPr lang="en-US" altLang="zh-CN" dirty="0"/>
              <a:t>them</a:t>
            </a:r>
            <a:r>
              <a:rPr lang="zh-CN" altLang="en-US" dirty="0"/>
              <a:t> </a:t>
            </a:r>
            <a:r>
              <a:rPr lang="en-US" altLang="zh-CN" dirty="0"/>
              <a:t>parallel</a:t>
            </a:r>
            <a:r>
              <a:rPr lang="zh-CN" altLang="en-US" dirty="0"/>
              <a:t> </a:t>
            </a:r>
            <a:r>
              <a:rPr lang="en-US" altLang="zh-CN" dirty="0"/>
              <a:t>mechanism,</a:t>
            </a:r>
            <a:r>
              <a:rPr lang="zh-CN" altLang="en-US" dirty="0"/>
              <a:t> </a:t>
            </a:r>
            <a:r>
              <a:rPr lang="en-US" altLang="zh-CN" dirty="0"/>
              <a:t>slide</a:t>
            </a:r>
            <a:r>
              <a:rPr lang="zh-CN" altLang="en-US" dirty="0"/>
              <a:t> </a:t>
            </a:r>
            <a:r>
              <a:rPr lang="en-US" altLang="zh-CN" dirty="0"/>
              <a:t>mechanism</a:t>
            </a:r>
            <a:r>
              <a:rPr lang="zh-CN" altLang="en-US" dirty="0"/>
              <a:t> </a:t>
            </a:r>
            <a:r>
              <a:rPr lang="en-US" altLang="zh-CN" dirty="0"/>
              <a:t>and</a:t>
            </a:r>
            <a:r>
              <a:rPr lang="zh-CN" altLang="en-US" dirty="0"/>
              <a:t> </a:t>
            </a:r>
            <a:r>
              <a:rPr lang="en-US" altLang="zh-CN" dirty="0"/>
              <a:t>V-fold</a:t>
            </a:r>
            <a:r>
              <a:rPr lang="zh-CN" altLang="en-US" dirty="0"/>
              <a:t> </a:t>
            </a:r>
            <a:r>
              <a:rPr lang="en-US" altLang="zh-CN" dirty="0"/>
              <a:t>mechanism.</a:t>
            </a:r>
            <a:r>
              <a:rPr lang="zh-CN" altLang="en-US" dirty="0"/>
              <a:t> </a:t>
            </a:r>
            <a:r>
              <a:rPr lang="en-US" sz="1200" kern="1200" dirty="0">
                <a:solidFill>
                  <a:schemeClr val="tx1"/>
                </a:solidFill>
                <a:effectLst/>
                <a:latin typeface="+mn-lt"/>
                <a:ea typeface="+mn-ea"/>
                <a:cs typeface="+mn-cs"/>
              </a:rPr>
              <a:t>A parallel mechanism is</a:t>
            </a:r>
          </a:p>
          <a:p>
            <a:r>
              <a:rPr lang="en-US" sz="1200" kern="1200" dirty="0">
                <a:solidFill>
                  <a:schemeClr val="tx1"/>
                </a:solidFill>
                <a:effectLst/>
                <a:latin typeface="+mn-lt"/>
                <a:ea typeface="+mn-ea"/>
                <a:cs typeface="+mn-cs"/>
              </a:rPr>
              <a:t>composed of four quadrilateral patches connected</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cyclically by four hinges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hinges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parallel.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V-fold mechanism is also composed of four patches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four hinge</a:t>
            </a:r>
            <a:r>
              <a:rPr lang="en-US" altLang="zh-CN" sz="1200" kern="1200" dirty="0">
                <a:solidFill>
                  <a:schemeClr val="tx1"/>
                </a:solidFill>
                <a:effectLst/>
                <a:latin typeface="+mn-lt"/>
                <a:ea typeface="+mn-ea"/>
                <a:cs typeface="+mn-cs"/>
              </a:rPr>
              <a:t>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lines containing the four hinges intersect at a single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point</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Slide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mechanism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based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parallel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mechanism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V-fold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mechanism.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addition,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rectangular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placed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patches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parallel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V-fold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mechanism.</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7</a:t>
            </a:fld>
            <a:endParaRPr lang="en-US"/>
          </a:p>
        </p:txBody>
      </p:sp>
    </p:spTree>
    <p:extLst>
      <p:ext uri="{BB962C8B-B14F-4D97-AF65-F5344CB8AC3E}">
        <p14:creationId xmlns:p14="http://schemas.microsoft.com/office/powerpoint/2010/main" val="1361707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is</a:t>
            </a:r>
            <a:r>
              <a:rPr lang="zh-CN" altLang="en-US" dirty="0"/>
              <a:t> </a:t>
            </a:r>
            <a:r>
              <a:rPr lang="en-US" altLang="zh-CN" dirty="0"/>
              <a:t>a</a:t>
            </a:r>
            <a:r>
              <a:rPr lang="zh-CN" altLang="en-US" baseline="0" dirty="0"/>
              <a:t> </a:t>
            </a:r>
            <a:r>
              <a:rPr lang="en-US" altLang="zh-CN" baseline="0" dirty="0"/>
              <a:t>demo</a:t>
            </a:r>
            <a:r>
              <a:rPr lang="zh-CN" altLang="en-US" baseline="0" dirty="0"/>
              <a:t> </a:t>
            </a:r>
            <a:r>
              <a:rPr lang="en-US" altLang="zh-CN" baseline="0" dirty="0"/>
              <a:t>to</a:t>
            </a:r>
            <a:r>
              <a:rPr lang="zh-CN" altLang="en-US" baseline="0" dirty="0"/>
              <a:t> </a:t>
            </a:r>
            <a:r>
              <a:rPr lang="en-US" altLang="zh-CN" baseline="0" dirty="0"/>
              <a:t>show</a:t>
            </a:r>
            <a:r>
              <a:rPr lang="zh-CN" altLang="en-US" baseline="0" dirty="0"/>
              <a:t> </a:t>
            </a:r>
            <a:r>
              <a:rPr lang="en-US" altLang="zh-CN" baseline="0" dirty="0"/>
              <a:t>how</a:t>
            </a:r>
            <a:r>
              <a:rPr lang="zh-CN" altLang="en-US" baseline="0" dirty="0"/>
              <a:t> </a:t>
            </a:r>
            <a:r>
              <a:rPr lang="en-US" altLang="zh-CN" baseline="0" dirty="0"/>
              <a:t>these</a:t>
            </a:r>
            <a:r>
              <a:rPr lang="zh-CN" altLang="en-US" baseline="0" dirty="0"/>
              <a:t> </a:t>
            </a:r>
            <a:r>
              <a:rPr lang="en-US" altLang="zh-CN" baseline="0" dirty="0"/>
              <a:t>basic</a:t>
            </a:r>
            <a:r>
              <a:rPr lang="zh-CN" altLang="en-US" baseline="0" dirty="0"/>
              <a:t> </a:t>
            </a:r>
            <a:r>
              <a:rPr lang="en-US" altLang="zh-CN" baseline="0" dirty="0"/>
              <a:t>mechanisms</a:t>
            </a:r>
            <a:r>
              <a:rPr lang="zh-CN" altLang="en-US" baseline="0" dirty="0"/>
              <a:t> </a:t>
            </a:r>
            <a:r>
              <a:rPr lang="en-US" altLang="zh-CN" baseline="0" dirty="0"/>
              <a:t>work</a:t>
            </a:r>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8</a:t>
            </a:fld>
            <a:endParaRPr lang="en-US"/>
          </a:p>
        </p:txBody>
      </p:sp>
    </p:spTree>
    <p:extLst>
      <p:ext uri="{BB962C8B-B14F-4D97-AF65-F5344CB8AC3E}">
        <p14:creationId xmlns:p14="http://schemas.microsoft.com/office/powerpoint/2010/main" val="73413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 above basic mechanisms, we also make use of</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functional elements</a:t>
            </a:r>
            <a:r>
              <a:rPr lang="en-US" altLang="zh-CN" sz="1200" kern="120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Extended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attached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patches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parallel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mechanism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V-fold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mechanism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same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plane.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allows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flexibility.</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pull-tab is a rectangular</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patch that the user pulls (or pushes) to actuate transformation of</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pop-up</a:t>
            </a:r>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CFC39C-A897-974C-A4D1-319726DA288F}" type="slidenum">
              <a:rPr lang="en-US" smtClean="0"/>
              <a:t>9</a:t>
            </a:fld>
            <a:endParaRPr lang="en-US"/>
          </a:p>
        </p:txBody>
      </p:sp>
    </p:spTree>
    <p:extLst>
      <p:ext uri="{BB962C8B-B14F-4D97-AF65-F5344CB8AC3E}">
        <p14:creationId xmlns:p14="http://schemas.microsoft.com/office/powerpoint/2010/main" val="738106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4" cy="6858000"/>
          </a:xfrm>
          <a:prstGeom prst="rect">
            <a:avLst/>
          </a:prstGeom>
        </p:spPr>
      </p:pic>
      <p:sp>
        <p:nvSpPr>
          <p:cNvPr id="2" name="Title 1"/>
          <p:cNvSpPr>
            <a:spLocks noGrp="1"/>
          </p:cNvSpPr>
          <p:nvPr>
            <p:ph type="ctrTitle" hasCustomPrompt="1"/>
          </p:nvPr>
        </p:nvSpPr>
        <p:spPr>
          <a:xfrm>
            <a:off x="476252" y="1820849"/>
            <a:ext cx="5619749" cy="2187524"/>
          </a:xfrm>
        </p:spPr>
        <p:txBody>
          <a:bodyPr bIns="0" anchor="b">
            <a:normAutofit/>
          </a:bodyPr>
          <a:lstStyle>
            <a:lvl1pPr algn="l">
              <a:lnSpc>
                <a:spcPct val="100000"/>
              </a:lnSpc>
              <a:defRPr sz="4000" b="1" cap="all" baseline="0">
                <a:solidFill>
                  <a:schemeClr val="bg1"/>
                </a:solidFill>
              </a:defRPr>
            </a:lvl1pPr>
          </a:lstStyle>
          <a:p>
            <a:r>
              <a:rPr lang="en-US" dirty="0"/>
              <a:t>Click to edit</a:t>
            </a:r>
            <a:br>
              <a:rPr lang="en-US" dirty="0"/>
            </a:br>
            <a:r>
              <a:rPr lang="en-US" dirty="0"/>
              <a:t>title</a:t>
            </a:r>
          </a:p>
        </p:txBody>
      </p:sp>
      <p:sp>
        <p:nvSpPr>
          <p:cNvPr id="3" name="Subtitle 2"/>
          <p:cNvSpPr>
            <a:spLocks noGrp="1"/>
          </p:cNvSpPr>
          <p:nvPr>
            <p:ph type="subTitle" idx="1"/>
          </p:nvPr>
        </p:nvSpPr>
        <p:spPr>
          <a:xfrm>
            <a:off x="472965" y="4013562"/>
            <a:ext cx="5623035" cy="1655762"/>
          </a:xfrm>
        </p:spPr>
        <p:txBody>
          <a:bodyPr t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460536" y="6333360"/>
            <a:ext cx="4114800" cy="365125"/>
          </a:xfrm>
        </p:spPr>
        <p:txBody>
          <a:bodyPr lIns="128016"/>
          <a:lstStyle>
            <a:lvl1pPr algn="l">
              <a:defRPr sz="700">
                <a:solidFill>
                  <a:schemeClr val="bg1"/>
                </a:solidFill>
              </a:defRPr>
            </a:lvl1pPr>
          </a:lstStyle>
          <a:p>
            <a:r>
              <a:rPr lang="en-US" dirty="0"/>
              <a:t>© 2018 SIGGRAPH. All Rights Reserved</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455" y="220718"/>
            <a:ext cx="2669714" cy="116397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4" cy="6858000"/>
          </a:xfrm>
          <a:prstGeom prst="rect">
            <a:avLst/>
          </a:prstGeom>
        </p:spPr>
      </p:pic>
      <p:sp>
        <p:nvSpPr>
          <p:cNvPr id="2" name="Title 1"/>
          <p:cNvSpPr>
            <a:spLocks noGrp="1"/>
          </p:cNvSpPr>
          <p:nvPr>
            <p:ph type="title"/>
          </p:nvPr>
        </p:nvSpPr>
        <p:spPr>
          <a:xfrm rot="5400000">
            <a:off x="9593820" y="1584458"/>
            <a:ext cx="3500107" cy="1065632"/>
          </a:xfrm>
        </p:spPr>
        <p:txBody>
          <a:bodyPr/>
          <a:lstStyle/>
          <a:p>
            <a:r>
              <a:rPr lang="en-US" dirty="0"/>
              <a:t>Click to edit Master title style</a:t>
            </a:r>
          </a:p>
        </p:txBody>
      </p:sp>
      <p:sp>
        <p:nvSpPr>
          <p:cNvPr id="3" name="Vertical Text Placeholder 2"/>
          <p:cNvSpPr>
            <a:spLocks noGrp="1"/>
          </p:cNvSpPr>
          <p:nvPr>
            <p:ph type="body" orient="vert" idx="1"/>
          </p:nvPr>
        </p:nvSpPr>
        <p:spPr>
          <a:xfrm>
            <a:off x="1103586" y="367219"/>
            <a:ext cx="8891751" cy="6123565"/>
          </a:xfrm>
        </p:spPr>
        <p:txBody>
          <a:bodyPr vert="eaVert" l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rot="5400000">
            <a:off x="-1018027" y="1670021"/>
            <a:ext cx="3061782" cy="456177"/>
          </a:xfrm>
        </p:spPr>
        <p:txBody>
          <a:bodyPr/>
          <a:lstStyle/>
          <a:p>
            <a:r>
              <a:rPr lang="en-US"/>
              <a:t>© 2018 SIGGRAPH. All Rights Reserved</a:t>
            </a:r>
          </a:p>
        </p:txBody>
      </p:sp>
      <p:sp>
        <p:nvSpPr>
          <p:cNvPr id="6" name="Slide Number Placeholder 5"/>
          <p:cNvSpPr>
            <a:spLocks noGrp="1"/>
          </p:cNvSpPr>
          <p:nvPr>
            <p:ph type="sldNum" sz="quarter" idx="12"/>
          </p:nvPr>
        </p:nvSpPr>
        <p:spPr>
          <a:xfrm rot="5400000">
            <a:off x="-480640" y="5238537"/>
            <a:ext cx="2017659" cy="486833"/>
          </a:xfrm>
        </p:spPr>
        <p:txBody>
          <a:bodyPr/>
          <a:lstStyle/>
          <a:p>
            <a:fld id="{E29B65BC-2EC6-6640-9118-3890223F93F3}" type="slidenum">
              <a:rPr lang="en-US" smtClean="0"/>
              <a:t>‹#›</a:t>
            </a:fld>
            <a:endParaRPr lang="en-US" dirty="0"/>
          </a:p>
        </p:txBody>
      </p:sp>
      <p:cxnSp>
        <p:nvCxnSpPr>
          <p:cNvPr id="9" name="Straight Connector 8"/>
          <p:cNvCxnSpPr/>
          <p:nvPr userDrawn="1"/>
        </p:nvCxnSpPr>
        <p:spPr>
          <a:xfrm rot="5400000">
            <a:off x="10172076" y="807387"/>
            <a:ext cx="62020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854333" y="5601965"/>
            <a:ext cx="1456132" cy="33633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74508" y="2005013"/>
            <a:ext cx="11096707" cy="38550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 2018 SIGGRAPH. All Rights Reserved</a:t>
            </a:r>
            <a:endParaRPr lang="en-US" dirty="0"/>
          </a:p>
        </p:txBody>
      </p:sp>
      <p:sp>
        <p:nvSpPr>
          <p:cNvPr id="6" name="Slide Number Placeholder 5"/>
          <p:cNvSpPr>
            <a:spLocks noGrp="1"/>
          </p:cNvSpPr>
          <p:nvPr>
            <p:ph type="sldNum" sz="quarter" idx="12"/>
          </p:nvPr>
        </p:nvSpPr>
        <p:spPr/>
        <p:txBody>
          <a:bodyPr/>
          <a:lstStyle/>
          <a:p>
            <a:fld id="{E29B65BC-2EC6-6640-9118-3890223F93F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4" cy="6858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954" cy="6858000"/>
          </a:xfrm>
          <a:prstGeom prst="rect">
            <a:avLst/>
          </a:prstGeom>
        </p:spPr>
      </p:pic>
      <p:sp>
        <p:nvSpPr>
          <p:cNvPr id="2" name="Title 1"/>
          <p:cNvSpPr>
            <a:spLocks noGrp="1"/>
          </p:cNvSpPr>
          <p:nvPr>
            <p:ph type="title" hasCustomPrompt="1"/>
          </p:nvPr>
        </p:nvSpPr>
        <p:spPr>
          <a:xfrm>
            <a:off x="475184" y="4202885"/>
            <a:ext cx="10875988" cy="1006747"/>
          </a:xfrm>
        </p:spPr>
        <p:txBody>
          <a:bodyPr bIns="0" anchor="b">
            <a:noAutofit/>
          </a:bodyPr>
          <a:lstStyle>
            <a:lvl1pPr>
              <a:defRPr sz="4000"/>
            </a:lvl1pPr>
          </a:lstStyle>
          <a:p>
            <a:r>
              <a:rPr lang="en-US" dirty="0"/>
              <a:t>Click to edit Master title</a:t>
            </a:r>
          </a:p>
        </p:txBody>
      </p:sp>
      <p:sp>
        <p:nvSpPr>
          <p:cNvPr id="3" name="Text Placeholder 2"/>
          <p:cNvSpPr>
            <a:spLocks noGrp="1"/>
          </p:cNvSpPr>
          <p:nvPr>
            <p:ph type="body" idx="1"/>
          </p:nvPr>
        </p:nvSpPr>
        <p:spPr>
          <a:xfrm>
            <a:off x="476251" y="5216655"/>
            <a:ext cx="10871200" cy="833938"/>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 2018 SIGGRAPH. All Rights Reserved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75093" y="2003426"/>
            <a:ext cx="5544708" cy="38639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003426"/>
            <a:ext cx="5541264" cy="38639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 2018 SIGGRAPH. All Rights Reserved</a:t>
            </a:r>
          </a:p>
        </p:txBody>
      </p:sp>
      <p:sp>
        <p:nvSpPr>
          <p:cNvPr id="7" name="Slide Number Placeholder 6"/>
          <p:cNvSpPr>
            <a:spLocks noGrp="1"/>
          </p:cNvSpPr>
          <p:nvPr>
            <p:ph type="sldNum" sz="quarter" idx="12"/>
          </p:nvPr>
        </p:nvSpPr>
        <p:spPr/>
        <p:txBody>
          <a:bodyPr/>
          <a:lstStyle/>
          <a:p>
            <a:fld id="{E29B65BC-2EC6-6640-9118-3890223F93F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5093" y="469127"/>
            <a:ext cx="5885473" cy="788173"/>
          </a:xfrm>
        </p:spPr>
        <p:txBody>
          <a:bodyPr/>
          <a:lstStyle/>
          <a:p>
            <a:r>
              <a:rPr lang="en-US" dirty="0"/>
              <a:t>Click to edit Master title style</a:t>
            </a:r>
          </a:p>
        </p:txBody>
      </p:sp>
      <p:sp>
        <p:nvSpPr>
          <p:cNvPr id="3" name="Text Placeholder 2"/>
          <p:cNvSpPr>
            <a:spLocks noGrp="1"/>
          </p:cNvSpPr>
          <p:nvPr>
            <p:ph type="body" idx="1"/>
          </p:nvPr>
        </p:nvSpPr>
        <p:spPr>
          <a:xfrm>
            <a:off x="485693" y="2003425"/>
            <a:ext cx="551188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85693" y="2827338"/>
            <a:ext cx="5511883" cy="30400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199" y="2003425"/>
            <a:ext cx="551530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827338"/>
            <a:ext cx="5513832" cy="30400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 2018 SIGGRAPH. All Rights Reserved</a:t>
            </a:r>
          </a:p>
        </p:txBody>
      </p:sp>
      <p:sp>
        <p:nvSpPr>
          <p:cNvPr id="9" name="Slide Number Placeholder 8"/>
          <p:cNvSpPr>
            <a:spLocks noGrp="1"/>
          </p:cNvSpPr>
          <p:nvPr>
            <p:ph type="sldNum" sz="quarter" idx="12"/>
          </p:nvPr>
        </p:nvSpPr>
        <p:spPr/>
        <p:txBody>
          <a:bodyPr/>
          <a:lstStyle/>
          <a:p>
            <a:fld id="{E29B65BC-2EC6-6640-9118-3890223F93F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2"/>
            <a:ext cx="27432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 2018 SIGGRAPH. All Rights Reserved</a:t>
            </a:r>
          </a:p>
        </p:txBody>
      </p:sp>
      <p:sp>
        <p:nvSpPr>
          <p:cNvPr id="5" name="Slide Number Placeholder 4"/>
          <p:cNvSpPr>
            <a:spLocks noGrp="1"/>
          </p:cNvSpPr>
          <p:nvPr>
            <p:ph type="sldNum" sz="quarter" idx="12"/>
          </p:nvPr>
        </p:nvSpPr>
        <p:spPr/>
        <p:txBody>
          <a:bodyPr/>
          <a:lstStyle/>
          <a:p>
            <a:fld id="{E29B65BC-2EC6-6640-9118-3890223F93F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2018 SIGGRAPH. All Rights Reserved</a:t>
            </a:r>
          </a:p>
        </p:txBody>
      </p:sp>
      <p:sp>
        <p:nvSpPr>
          <p:cNvPr id="4" name="Slide Number Placeholder 3"/>
          <p:cNvSpPr>
            <a:spLocks noGrp="1"/>
          </p:cNvSpPr>
          <p:nvPr>
            <p:ph type="sldNum" sz="quarter" idx="12"/>
          </p:nvPr>
        </p:nvSpPr>
        <p:spPr/>
        <p:txBody>
          <a:bodyPr/>
          <a:lstStyle/>
          <a:p>
            <a:fld id="{E29B65BC-2EC6-6640-9118-3890223F93F3}" type="slidenum">
              <a:rPr lang="en-US" smtClean="0"/>
              <a:t>‹#›</a:t>
            </a:fld>
            <a:endParaRPr lang="en-US"/>
          </a:p>
        </p:txBody>
      </p:sp>
      <p:sp>
        <p:nvSpPr>
          <p:cNvPr id="5" name="Rectangle 4"/>
          <p:cNvSpPr/>
          <p:nvPr userDrawn="1"/>
        </p:nvSpPr>
        <p:spPr>
          <a:xfrm>
            <a:off x="572493" y="1407382"/>
            <a:ext cx="975360" cy="16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6" y="2003425"/>
            <a:ext cx="6525337" cy="3857626"/>
          </a:xfrm>
        </p:spPr>
        <p:txBody>
          <a:bodyPr/>
          <a:lstStyle>
            <a:lvl1pPr marL="228600" indent="-228600">
              <a:defRPr sz="1600"/>
            </a:lvl1pPr>
            <a:lvl2pPr marL="460375" indent="-230505">
              <a:defRPr sz="1400"/>
            </a:lvl2pPr>
            <a:lvl3pPr marL="690880" indent="-230505">
              <a:defRPr sz="1200"/>
            </a:lvl3pPr>
            <a:lvl4pPr marL="920750" indent="-230505">
              <a:defRPr sz="1200"/>
            </a:lvl4pPr>
            <a:lvl5pPr marL="1151255" indent="-230505">
              <a:defRPr sz="12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76251" y="2003425"/>
            <a:ext cx="4295775" cy="3865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2018 SIGGRAPH. All Rights Reserved</a:t>
            </a:r>
          </a:p>
        </p:txBody>
      </p:sp>
      <p:sp>
        <p:nvSpPr>
          <p:cNvPr id="7" name="Slide Number Placeholder 6"/>
          <p:cNvSpPr>
            <a:spLocks noGrp="1"/>
          </p:cNvSpPr>
          <p:nvPr>
            <p:ph type="sldNum" sz="quarter" idx="12"/>
          </p:nvPr>
        </p:nvSpPr>
        <p:spPr/>
        <p:txBody>
          <a:bodyPr/>
          <a:lstStyle/>
          <a:p>
            <a:fld id="{E29B65BC-2EC6-6640-9118-3890223F93F3}" type="slidenum">
              <a:rPr lang="en-US" smtClean="0"/>
              <a:t>‹#›</a:t>
            </a:fld>
            <a:endParaRPr lang="en-US"/>
          </a:p>
        </p:txBody>
      </p:sp>
      <p:sp>
        <p:nvSpPr>
          <p:cNvPr id="2" name="Title 1"/>
          <p:cNvSpPr>
            <a:spLocks noGrp="1"/>
          </p:cNvSpPr>
          <p:nvPr>
            <p:ph type="title"/>
          </p:nvPr>
        </p:nvSpPr>
        <p:spPr>
          <a:xfrm>
            <a:off x="476251" y="457201"/>
            <a:ext cx="5894916" cy="800100"/>
          </a:xfrm>
        </p:spPr>
        <p:txBody>
          <a:bodyPr anchor="b">
            <a:normAutofit/>
          </a:bodyPr>
          <a:lstStyle>
            <a:lvl1pPr>
              <a:defRPr sz="2400"/>
            </a:lvl1pPr>
          </a:lstStyle>
          <a:p>
            <a:r>
              <a:rPr lang="en-US" dirty="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5694" y="457200"/>
            <a:ext cx="5885473" cy="800100"/>
          </a:xfrm>
        </p:spPr>
        <p:txBody>
          <a:bodyPr anchor="b">
            <a:normAutofit/>
          </a:bodyPr>
          <a:lstStyle>
            <a:lvl1pPr>
              <a:defRPr sz="2400"/>
            </a:lvl1pPr>
          </a:lstStyle>
          <a:p>
            <a:r>
              <a:rPr lang="en-US" dirty="0"/>
              <a:t>Click to edit Master title style</a:t>
            </a:r>
          </a:p>
        </p:txBody>
      </p:sp>
      <p:sp>
        <p:nvSpPr>
          <p:cNvPr id="3" name="Picture Placeholder 2"/>
          <p:cNvSpPr>
            <a:spLocks noGrp="1" noChangeAspect="1"/>
          </p:cNvSpPr>
          <p:nvPr>
            <p:ph type="pic" idx="1" hasCustomPrompt="1"/>
          </p:nvPr>
        </p:nvSpPr>
        <p:spPr>
          <a:xfrm>
            <a:off x="5183186" y="2003425"/>
            <a:ext cx="6525337" cy="3857626"/>
          </a:xfr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485694" y="2003425"/>
            <a:ext cx="4286332" cy="3865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r>
              <a:rPr lang="en-US"/>
              <a:t>© 2018 SIGGRAPH. All Rights Reserved</a:t>
            </a:r>
          </a:p>
        </p:txBody>
      </p:sp>
      <p:sp>
        <p:nvSpPr>
          <p:cNvPr id="7" name="Slide Number Placeholder 6"/>
          <p:cNvSpPr>
            <a:spLocks noGrp="1"/>
          </p:cNvSpPr>
          <p:nvPr>
            <p:ph type="sldNum" sz="quarter" idx="12"/>
          </p:nvPr>
        </p:nvSpPr>
        <p:spPr/>
        <p:txBody>
          <a:bodyPr/>
          <a:lstStyle/>
          <a:p>
            <a:fld id="{E29B65BC-2EC6-6640-9118-3890223F93F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88954" cy="6858000"/>
          </a:xfrm>
          <a:prstGeom prst="rect">
            <a:avLst/>
          </a:prstGeom>
        </p:spPr>
      </p:pic>
      <p:sp>
        <p:nvSpPr>
          <p:cNvPr id="2" name="Title Placeholder 1"/>
          <p:cNvSpPr>
            <a:spLocks noGrp="1"/>
          </p:cNvSpPr>
          <p:nvPr>
            <p:ph type="title"/>
          </p:nvPr>
        </p:nvSpPr>
        <p:spPr>
          <a:xfrm>
            <a:off x="475092" y="458076"/>
            <a:ext cx="5893904" cy="7992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85693" y="2005013"/>
            <a:ext cx="11212321" cy="38550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85693" y="6367562"/>
            <a:ext cx="4114800" cy="342133"/>
          </a:xfrm>
          <a:prstGeom prst="rect">
            <a:avLst/>
          </a:prstGeom>
        </p:spPr>
        <p:txBody>
          <a:bodyPr vert="horz" lIns="128016" tIns="45720" rIns="91440" bIns="45720" rtlCol="0" anchor="ctr"/>
          <a:lstStyle>
            <a:lvl1pPr algn="l">
              <a:defRPr sz="700">
                <a:solidFill>
                  <a:schemeClr val="tx1"/>
                </a:solidFill>
              </a:defRPr>
            </a:lvl1pPr>
          </a:lstStyle>
          <a:p>
            <a:r>
              <a:rPr lang="en-US" dirty="0"/>
              <a:t>© 2018 SIGGRAPH. All Rights Reserved</a:t>
            </a:r>
          </a:p>
        </p:txBody>
      </p:sp>
      <p:sp>
        <p:nvSpPr>
          <p:cNvPr id="6" name="Slide Number Placeholder 5"/>
          <p:cNvSpPr>
            <a:spLocks noGrp="1"/>
          </p:cNvSpPr>
          <p:nvPr>
            <p:ph type="sldNum" sz="quarter" idx="4"/>
          </p:nvPr>
        </p:nvSpPr>
        <p:spPr>
          <a:xfrm>
            <a:off x="8962761" y="6351088"/>
            <a:ext cx="2743200" cy="365125"/>
          </a:xfrm>
          <a:prstGeom prst="rect">
            <a:avLst/>
          </a:prstGeom>
        </p:spPr>
        <p:txBody>
          <a:bodyPr vert="horz" lIns="91440" tIns="45720" rIns="91440" bIns="45720" rtlCol="0" anchor="ctr"/>
          <a:lstStyle>
            <a:lvl1pPr algn="r">
              <a:defRPr sz="700">
                <a:solidFill>
                  <a:schemeClr val="tx1"/>
                </a:solidFill>
              </a:defRPr>
            </a:lvl1pPr>
          </a:lstStyle>
          <a:p>
            <a:fld id="{E29B65BC-2EC6-6640-9118-3890223F93F3}" type="slidenum">
              <a:rPr lang="en-US" smtClean="0"/>
              <a:t>‹#›</a:t>
            </a:fld>
            <a:endParaRPr lang="en-US" dirty="0"/>
          </a:p>
        </p:txBody>
      </p:sp>
      <p:cxnSp>
        <p:nvCxnSpPr>
          <p:cNvPr id="15" name="Straight Connector 14"/>
          <p:cNvCxnSpPr/>
          <p:nvPr userDrawn="1"/>
        </p:nvCxnSpPr>
        <p:spPr>
          <a:xfrm>
            <a:off x="625503" y="1486894"/>
            <a:ext cx="82693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016359" y="567753"/>
            <a:ext cx="1665748" cy="38474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l" defTabSz="914400" rtl="0" eaLnBrk="1" latinLnBrk="0" hangingPunct="1">
        <a:lnSpc>
          <a:spcPct val="90000"/>
        </a:lnSpc>
        <a:spcBef>
          <a:spcPct val="0"/>
        </a:spcBef>
        <a:buNone/>
        <a:defRPr sz="24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600" kern="1200">
          <a:solidFill>
            <a:schemeClr val="tx1"/>
          </a:solidFill>
          <a:latin typeface="+mn-lt"/>
          <a:ea typeface="+mn-ea"/>
          <a:cs typeface="+mn-cs"/>
        </a:defRPr>
      </a:lvl1pPr>
      <a:lvl2pPr marL="460375" indent="-230505" algn="l" defTabSz="914400" rtl="0" eaLnBrk="1" latinLnBrk="0" hangingPunct="1">
        <a:lnSpc>
          <a:spcPct val="100000"/>
        </a:lnSpc>
        <a:spcBef>
          <a:spcPts val="500"/>
        </a:spcBef>
        <a:spcAft>
          <a:spcPts val="600"/>
        </a:spcAft>
        <a:buFont typeface=".AppleSystemUIFont" charset="-120"/>
        <a:buChar char="–"/>
        <a:defRPr sz="1400" kern="1200">
          <a:solidFill>
            <a:schemeClr val="tx1"/>
          </a:solidFill>
          <a:latin typeface="+mn-lt"/>
          <a:ea typeface="+mn-ea"/>
          <a:cs typeface="+mn-cs"/>
        </a:defRPr>
      </a:lvl2pPr>
      <a:lvl3pPr marL="690880"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3pPr>
      <a:lvl4pPr marL="920750" indent="-230505" algn="l" defTabSz="914400" rtl="0" eaLnBrk="1" latinLnBrk="0" hangingPunct="1">
        <a:lnSpc>
          <a:spcPct val="100000"/>
        </a:lnSpc>
        <a:spcBef>
          <a:spcPts val="500"/>
        </a:spcBef>
        <a:spcAft>
          <a:spcPts val="600"/>
        </a:spcAft>
        <a:buFont typeface=".AppleSystemUIFont" charset="-120"/>
        <a:buChar char="–"/>
        <a:defRPr sz="1200" kern="1200">
          <a:solidFill>
            <a:schemeClr val="tx1"/>
          </a:solidFill>
          <a:latin typeface="+mn-lt"/>
          <a:ea typeface="+mn-ea"/>
          <a:cs typeface="+mn-cs"/>
        </a:defRPr>
      </a:lvl4pPr>
      <a:lvl5pPr marL="1151255"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2.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3.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4.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75.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microsoft.com/office/2007/relationships/media" Target="../media/media10.mp4"/><Relationship Id="rId7" Type="http://schemas.openxmlformats.org/officeDocument/2006/relationships/image" Target="../media/image77.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microsoft.com/office/2007/relationships/media" Target="../media/media12.mp4"/><Relationship Id="rId7" Type="http://schemas.openxmlformats.org/officeDocument/2006/relationships/image" Target="../media/image79.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video" Target="../media/media12.mp4"/></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gif"/></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34.png"/><Relationship Id="rId5" Type="http://schemas.microsoft.com/office/2007/relationships/media" Target="../media/media3.mp4"/><Relationship Id="rId10" Type="http://schemas.openxmlformats.org/officeDocument/2006/relationships/image" Target="../media/image33.png"/><Relationship Id="rId4" Type="http://schemas.openxmlformats.org/officeDocument/2006/relationships/video" Target="../media/media2.mp4"/><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0536" y="1459683"/>
            <a:ext cx="6896770" cy="1306341"/>
          </a:xfrm>
        </p:spPr>
        <p:txBody>
          <a:bodyPr>
            <a:normAutofit/>
          </a:bodyPr>
          <a:lstStyle/>
          <a:p>
            <a:r>
              <a:rPr lang="en-US" sz="3100" dirty="0"/>
              <a:t>Computational Design of Transforming Pop-up Books</a:t>
            </a:r>
          </a:p>
        </p:txBody>
      </p:sp>
      <p:sp>
        <p:nvSpPr>
          <p:cNvPr id="3" name="Subtitle 2"/>
          <p:cNvSpPr>
            <a:spLocks noGrp="1"/>
          </p:cNvSpPr>
          <p:nvPr>
            <p:ph type="subTitle" idx="1"/>
          </p:nvPr>
        </p:nvSpPr>
        <p:spPr>
          <a:xfrm>
            <a:off x="460536" y="3123084"/>
            <a:ext cx="3159358" cy="1221666"/>
          </a:xfrm>
        </p:spPr>
        <p:txBody>
          <a:bodyPr/>
          <a:lstStyle/>
          <a:p>
            <a:r>
              <a:rPr lang="en-US" dirty="0"/>
              <a:t>NAN XIAO and ZHE ZHU </a:t>
            </a:r>
          </a:p>
          <a:p>
            <a:r>
              <a:rPr lang="en-US" dirty="0"/>
              <a:t>Tsinghua University</a:t>
            </a:r>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7" name="Subtitle 2"/>
          <p:cNvSpPr txBox="1"/>
          <p:nvPr/>
        </p:nvSpPr>
        <p:spPr>
          <a:xfrm>
            <a:off x="4118136" y="3123084"/>
            <a:ext cx="3159358" cy="1221666"/>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600"/>
              </a:spcAft>
              <a:buFont typeface=".AppleSystemUIFont" charset="-12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spcAft>
                <a:spcPts val="6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spcAft>
                <a:spcPts val="600"/>
              </a:spcAft>
              <a:buFont typeface=".AppleSystemUIFont" charset="-12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spcAft>
                <a:spcPts val="6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RALPH R. MARTIN</a:t>
            </a:r>
          </a:p>
          <a:p>
            <a:r>
              <a:rPr lang="en-US" dirty="0"/>
              <a:t>Cardiff University</a:t>
            </a:r>
          </a:p>
        </p:txBody>
      </p:sp>
      <p:sp>
        <p:nvSpPr>
          <p:cNvPr id="8" name="Subtitle 2"/>
          <p:cNvSpPr txBox="1"/>
          <p:nvPr/>
        </p:nvSpPr>
        <p:spPr>
          <a:xfrm>
            <a:off x="460536" y="4628445"/>
            <a:ext cx="3415178" cy="1704915"/>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600"/>
              </a:spcAft>
              <a:buFont typeface=".AppleSystemUIFont" charset="-12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spcAft>
                <a:spcPts val="6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spcAft>
                <a:spcPts val="600"/>
              </a:spcAft>
              <a:buFont typeface=".AppleSystemUIFont" charset="-12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spcAft>
                <a:spcPts val="6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KUN XU and JIA-MING LU and SHI-MIN HU</a:t>
            </a:r>
          </a:p>
          <a:p>
            <a:r>
              <a:rPr lang="en-US" dirty="0"/>
              <a:t>Tsinghua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Functional elements</a:t>
            </a:r>
            <a:endParaRPr lang="zh-CN" altLang="en-US"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9</a:t>
            </a:fld>
            <a:endParaRPr lang="en-US"/>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565" y="2072293"/>
            <a:ext cx="4157473" cy="3303581"/>
          </a:xfrm>
          <a:prstGeom prst="rect">
            <a:avLst/>
          </a:prstGeom>
        </p:spPr>
      </p:pic>
      <p:sp>
        <p:nvSpPr>
          <p:cNvPr id="3" name="等腰三角形 2"/>
          <p:cNvSpPr/>
          <p:nvPr/>
        </p:nvSpPr>
        <p:spPr>
          <a:xfrm>
            <a:off x="6981678" y="2254458"/>
            <a:ext cx="166295" cy="250421"/>
          </a:xfrm>
          <a:custGeom>
            <a:avLst/>
            <a:gdLst>
              <a:gd name="connsiteX0" fmla="*/ 0 w 284965"/>
              <a:gd name="connsiteY0" fmla="*/ 245659 h 245659"/>
              <a:gd name="connsiteX1" fmla="*/ 142483 w 284965"/>
              <a:gd name="connsiteY1" fmla="*/ 0 h 245659"/>
              <a:gd name="connsiteX2" fmla="*/ 284965 w 284965"/>
              <a:gd name="connsiteY2" fmla="*/ 245659 h 245659"/>
              <a:gd name="connsiteX3" fmla="*/ 0 w 284965"/>
              <a:gd name="connsiteY3" fmla="*/ 245659 h 245659"/>
              <a:gd name="connsiteX0-1" fmla="*/ 392 w 285357"/>
              <a:gd name="connsiteY0-2" fmla="*/ 250421 h 250421"/>
              <a:gd name="connsiteX1-3" fmla="*/ 0 w 285357"/>
              <a:gd name="connsiteY1-4" fmla="*/ 0 h 250421"/>
              <a:gd name="connsiteX2-5" fmla="*/ 285357 w 285357"/>
              <a:gd name="connsiteY2-6" fmla="*/ 250421 h 250421"/>
              <a:gd name="connsiteX3-7" fmla="*/ 392 w 285357"/>
              <a:gd name="connsiteY3-8" fmla="*/ 250421 h 250421"/>
              <a:gd name="connsiteX0-9" fmla="*/ 392 w 166295"/>
              <a:gd name="connsiteY0-10" fmla="*/ 250421 h 250421"/>
              <a:gd name="connsiteX1-11" fmla="*/ 0 w 166295"/>
              <a:gd name="connsiteY1-12" fmla="*/ 0 h 250421"/>
              <a:gd name="connsiteX2-13" fmla="*/ 166295 w 166295"/>
              <a:gd name="connsiteY2-14" fmla="*/ 121833 h 250421"/>
              <a:gd name="connsiteX3-15" fmla="*/ 392 w 166295"/>
              <a:gd name="connsiteY3-16" fmla="*/ 250421 h 250421"/>
            </a:gdLst>
            <a:ahLst/>
            <a:cxnLst>
              <a:cxn ang="0">
                <a:pos x="connsiteX0-1" y="connsiteY0-2"/>
              </a:cxn>
              <a:cxn ang="0">
                <a:pos x="connsiteX1-3" y="connsiteY1-4"/>
              </a:cxn>
              <a:cxn ang="0">
                <a:pos x="connsiteX2-5" y="connsiteY2-6"/>
              </a:cxn>
              <a:cxn ang="0">
                <a:pos x="connsiteX3-7" y="connsiteY3-8"/>
              </a:cxn>
            </a:cxnLst>
            <a:rect l="l" t="t" r="r" b="b"/>
            <a:pathLst>
              <a:path w="166295" h="250421">
                <a:moveTo>
                  <a:pt x="392" y="250421"/>
                </a:moveTo>
                <a:cubicBezTo>
                  <a:pt x="261" y="166947"/>
                  <a:pt x="131" y="83474"/>
                  <a:pt x="0" y="0"/>
                </a:cubicBezTo>
                <a:lnTo>
                  <a:pt x="166295" y="121833"/>
                </a:lnTo>
                <a:lnTo>
                  <a:pt x="392" y="250421"/>
                </a:lnTo>
                <a:close/>
              </a:path>
            </a:pathLst>
          </a:cu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21"/>
          <p:cNvSpPr txBox="1"/>
          <p:nvPr/>
        </p:nvSpPr>
        <p:spPr>
          <a:xfrm>
            <a:off x="7274641" y="2080706"/>
            <a:ext cx="2076808" cy="553998"/>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Extended Patch</a:t>
            </a:r>
            <a:endParaRPr lang="zh-CN" altLang="en-US" sz="2000" dirty="0">
              <a:latin typeface="微软雅黑" panose="020B0503020204020204" pitchFamily="34" charset="-122"/>
              <a:ea typeface="微软雅黑" panose="020B0503020204020204" pitchFamily="34" charset="-122"/>
            </a:endParaRPr>
          </a:p>
        </p:txBody>
      </p:sp>
      <p:sp>
        <p:nvSpPr>
          <p:cNvPr id="13" name="椭圆 22"/>
          <p:cNvSpPr/>
          <p:nvPr/>
        </p:nvSpPr>
        <p:spPr>
          <a:xfrm>
            <a:off x="2907609" y="3282212"/>
            <a:ext cx="96818" cy="96818"/>
          </a:xfrm>
          <a:prstGeom prst="ellipse">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4" name="肘形连接符 23"/>
          <p:cNvCxnSpPr>
            <a:stCxn id="13" idx="2"/>
          </p:cNvCxnSpPr>
          <p:nvPr/>
        </p:nvCxnSpPr>
        <p:spPr>
          <a:xfrm rot="10800000" flipH="1">
            <a:off x="2915864" y="2379669"/>
            <a:ext cx="4092642" cy="950953"/>
          </a:xfrm>
          <a:prstGeom prst="bentConnector3">
            <a:avLst>
              <a:gd name="adj1" fmla="val 1269"/>
            </a:avLst>
          </a:prstGeom>
          <a:ln>
            <a:solidFill>
              <a:srgbClr val="CC3399"/>
            </a:solidFill>
          </a:ln>
        </p:spPr>
        <p:style>
          <a:lnRef idx="3">
            <a:schemeClr val="accent2"/>
          </a:lnRef>
          <a:fillRef idx="0">
            <a:schemeClr val="accent2"/>
          </a:fillRef>
          <a:effectRef idx="2">
            <a:schemeClr val="accent2"/>
          </a:effectRef>
          <a:fontRef idx="minor">
            <a:schemeClr val="tx1"/>
          </a:fontRef>
        </p:style>
      </p:cxnSp>
      <p:sp>
        <p:nvSpPr>
          <p:cNvPr id="15" name="等腰三角形 2"/>
          <p:cNvSpPr/>
          <p:nvPr/>
        </p:nvSpPr>
        <p:spPr>
          <a:xfrm>
            <a:off x="7001745" y="4521877"/>
            <a:ext cx="166295" cy="250421"/>
          </a:xfrm>
          <a:custGeom>
            <a:avLst/>
            <a:gdLst>
              <a:gd name="connsiteX0" fmla="*/ 0 w 284965"/>
              <a:gd name="connsiteY0" fmla="*/ 245659 h 245659"/>
              <a:gd name="connsiteX1" fmla="*/ 142483 w 284965"/>
              <a:gd name="connsiteY1" fmla="*/ 0 h 245659"/>
              <a:gd name="connsiteX2" fmla="*/ 284965 w 284965"/>
              <a:gd name="connsiteY2" fmla="*/ 245659 h 245659"/>
              <a:gd name="connsiteX3" fmla="*/ 0 w 284965"/>
              <a:gd name="connsiteY3" fmla="*/ 245659 h 245659"/>
              <a:gd name="connsiteX0-1" fmla="*/ 392 w 285357"/>
              <a:gd name="connsiteY0-2" fmla="*/ 250421 h 250421"/>
              <a:gd name="connsiteX1-3" fmla="*/ 0 w 285357"/>
              <a:gd name="connsiteY1-4" fmla="*/ 0 h 250421"/>
              <a:gd name="connsiteX2-5" fmla="*/ 285357 w 285357"/>
              <a:gd name="connsiteY2-6" fmla="*/ 250421 h 250421"/>
              <a:gd name="connsiteX3-7" fmla="*/ 392 w 285357"/>
              <a:gd name="connsiteY3-8" fmla="*/ 250421 h 250421"/>
              <a:gd name="connsiteX0-9" fmla="*/ 392 w 166295"/>
              <a:gd name="connsiteY0-10" fmla="*/ 250421 h 250421"/>
              <a:gd name="connsiteX1-11" fmla="*/ 0 w 166295"/>
              <a:gd name="connsiteY1-12" fmla="*/ 0 h 250421"/>
              <a:gd name="connsiteX2-13" fmla="*/ 166295 w 166295"/>
              <a:gd name="connsiteY2-14" fmla="*/ 121833 h 250421"/>
              <a:gd name="connsiteX3-15" fmla="*/ 392 w 166295"/>
              <a:gd name="connsiteY3-16" fmla="*/ 250421 h 250421"/>
            </a:gdLst>
            <a:ahLst/>
            <a:cxnLst>
              <a:cxn ang="0">
                <a:pos x="connsiteX0-1" y="connsiteY0-2"/>
              </a:cxn>
              <a:cxn ang="0">
                <a:pos x="connsiteX1-3" y="connsiteY1-4"/>
              </a:cxn>
              <a:cxn ang="0">
                <a:pos x="connsiteX2-5" y="connsiteY2-6"/>
              </a:cxn>
              <a:cxn ang="0">
                <a:pos x="connsiteX3-7" y="connsiteY3-8"/>
              </a:cxn>
            </a:cxnLst>
            <a:rect l="l" t="t" r="r" b="b"/>
            <a:pathLst>
              <a:path w="166295" h="250421">
                <a:moveTo>
                  <a:pt x="392" y="250421"/>
                </a:moveTo>
                <a:cubicBezTo>
                  <a:pt x="261" y="166947"/>
                  <a:pt x="131" y="83474"/>
                  <a:pt x="0" y="0"/>
                </a:cubicBezTo>
                <a:lnTo>
                  <a:pt x="166295" y="121833"/>
                </a:lnTo>
                <a:lnTo>
                  <a:pt x="392" y="250421"/>
                </a:lnTo>
                <a:close/>
              </a:path>
            </a:pathLst>
          </a:cu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26"/>
          <p:cNvSpPr txBox="1"/>
          <p:nvPr/>
        </p:nvSpPr>
        <p:spPr>
          <a:xfrm>
            <a:off x="7225854" y="4370087"/>
            <a:ext cx="1275236" cy="553998"/>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Pull-tab</a:t>
            </a:r>
            <a:endParaRPr lang="zh-CN" altLang="en-US" sz="2000" dirty="0">
              <a:latin typeface="微软雅黑" panose="020B0503020204020204" pitchFamily="34" charset="-122"/>
              <a:ea typeface="微软雅黑" panose="020B0503020204020204" pitchFamily="34" charset="-122"/>
            </a:endParaRPr>
          </a:p>
        </p:txBody>
      </p:sp>
      <p:cxnSp>
        <p:nvCxnSpPr>
          <p:cNvPr id="17" name="肘形连接符 27"/>
          <p:cNvCxnSpPr/>
          <p:nvPr/>
        </p:nvCxnSpPr>
        <p:spPr>
          <a:xfrm rot="10800000" flipV="1">
            <a:off x="3309609" y="4647086"/>
            <a:ext cx="3690642" cy="332491"/>
          </a:xfrm>
          <a:prstGeom prst="bentConnector3">
            <a:avLst>
              <a:gd name="adj1" fmla="val 50000"/>
            </a:avLst>
          </a:prstGeom>
          <a:ln>
            <a:solidFill>
              <a:srgbClr val="CC3399"/>
            </a:solidFill>
          </a:ln>
        </p:spPr>
        <p:style>
          <a:lnRef idx="3">
            <a:schemeClr val="accent2"/>
          </a:lnRef>
          <a:fillRef idx="0">
            <a:schemeClr val="accent2"/>
          </a:fillRef>
          <a:effectRef idx="2">
            <a:schemeClr val="accent2"/>
          </a:effectRef>
          <a:fontRef idx="minor">
            <a:schemeClr val="tx1"/>
          </a:fontRef>
        </p:style>
      </p:cxnSp>
      <p:sp>
        <p:nvSpPr>
          <p:cNvPr id="18" name="椭圆 28"/>
          <p:cNvSpPr/>
          <p:nvPr/>
        </p:nvSpPr>
        <p:spPr>
          <a:xfrm>
            <a:off x="3212791" y="4931169"/>
            <a:ext cx="96818" cy="96818"/>
          </a:xfrm>
          <a:prstGeom prst="ellipse">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Linkage</a:t>
            </a:r>
            <a:endParaRPr lang="zh-CN" altLang="en-US" dirty="0"/>
          </a:p>
        </p:txBody>
      </p:sp>
      <p:sp>
        <p:nvSpPr>
          <p:cNvPr id="3" name="Content Placeholder 2"/>
          <p:cNvSpPr>
            <a:spLocks noGrp="1"/>
          </p:cNvSpPr>
          <p:nvPr>
            <p:ph idx="1"/>
          </p:nvPr>
        </p:nvSpPr>
        <p:spPr/>
        <p:txBody>
          <a:bodyPr/>
          <a:lstStyle/>
          <a:p>
            <a:r>
              <a:rPr lang="en-US" altLang="zh-CN" sz="2000" dirty="0"/>
              <a:t>Slide linkage</a:t>
            </a:r>
          </a:p>
          <a:p>
            <a:endParaRPr lang="en-US" altLang="zh-CN" sz="2000" dirty="0"/>
          </a:p>
          <a:p>
            <a:endParaRPr lang="en-US" altLang="zh-CN" sz="2000" dirty="0"/>
          </a:p>
          <a:p>
            <a:r>
              <a:rPr lang="en-US" altLang="zh-CN" sz="2000" dirty="0">
                <a:latin typeface="微软雅黑" panose="020B0503020204020204" pitchFamily="34" charset="-122"/>
                <a:ea typeface="微软雅黑" panose="020B0503020204020204" pitchFamily="34" charset="-122"/>
              </a:rPr>
              <a:t>Extended Patch Linkage</a:t>
            </a:r>
          </a:p>
          <a:p>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Hinge Linkage</a:t>
            </a:r>
            <a:endParaRPr lang="zh-CN" altLang="en-US" sz="2000" dirty="0">
              <a:latin typeface="微软雅黑" panose="020B0503020204020204" pitchFamily="34" charset="-122"/>
              <a:ea typeface="微软雅黑" panose="020B0503020204020204" pitchFamily="34" charset="-122"/>
            </a:endParaRPr>
          </a:p>
          <a:p>
            <a:endParaRPr lang="zh-CN" altLang="en-US"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10</a:t>
            </a:fld>
            <a:endParaRPr lang="en-US"/>
          </a:p>
        </p:txBody>
      </p:sp>
      <p:pic>
        <p:nvPicPr>
          <p:cNvPr id="6"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4574" y="1442368"/>
            <a:ext cx="1918088" cy="1869171"/>
          </a:xfrm>
          <a:prstGeom prst="rect">
            <a:avLst/>
          </a:prstGeom>
        </p:spPr>
      </p:pic>
      <p:pic>
        <p:nvPicPr>
          <p:cNvPr id="7"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2662" y="3026435"/>
            <a:ext cx="1600199" cy="1559389"/>
          </a:xfrm>
          <a:prstGeom prst="rect">
            <a:avLst/>
          </a:prstGeom>
        </p:spPr>
      </p:pic>
      <p:pic>
        <p:nvPicPr>
          <p:cNvPr id="8"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3202" y="4305596"/>
            <a:ext cx="1803988" cy="1777352"/>
          </a:xfrm>
          <a:prstGeom prst="rect">
            <a:avLst/>
          </a:prstGeom>
        </p:spPr>
      </p:pic>
      <p:pic>
        <p:nvPicPr>
          <p:cNvPr id="9"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7124" y="4434234"/>
            <a:ext cx="1912692" cy="1705013"/>
          </a:xfrm>
          <a:prstGeom prst="rect">
            <a:avLst/>
          </a:prstGeom>
        </p:spPr>
      </p:pic>
      <p:pic>
        <p:nvPicPr>
          <p:cNvPr id="10"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1275" y="4406087"/>
            <a:ext cx="2167506" cy="1645425"/>
          </a:xfrm>
          <a:prstGeom prst="rect">
            <a:avLst/>
          </a:prstGeom>
        </p:spPr>
      </p:pic>
      <p:pic>
        <p:nvPicPr>
          <p:cNvPr id="11" name="图片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2927" y="4418897"/>
            <a:ext cx="1905421" cy="158132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20" y="1686331"/>
            <a:ext cx="9283875" cy="3802281"/>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220" y="1686331"/>
            <a:ext cx="9283875" cy="3802281"/>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8220" y="1686331"/>
            <a:ext cx="9283875" cy="3802281"/>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220" y="1686331"/>
            <a:ext cx="9283875" cy="3802281"/>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8220" y="1686331"/>
            <a:ext cx="9283875" cy="3802281"/>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8220" y="1686331"/>
            <a:ext cx="9283875" cy="3802281"/>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8220" y="1686331"/>
            <a:ext cx="9283875" cy="3802281"/>
          </a:xfrm>
          <a:prstGeom prst="rect">
            <a:avLst/>
          </a:prstGeom>
        </p:spPr>
      </p:pic>
      <p:pic>
        <p:nvPicPr>
          <p:cNvPr id="15" name="图片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8220" y="1686331"/>
            <a:ext cx="9283875" cy="3802281"/>
          </a:xfrm>
          <a:prstGeom prst="rect">
            <a:avLst/>
          </a:prstGeom>
        </p:spPr>
      </p:pic>
      <p:pic>
        <p:nvPicPr>
          <p:cNvPr id="16" name="图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219" y="1686331"/>
            <a:ext cx="9283875" cy="3802281"/>
          </a:xfrm>
          <a:prstGeom prst="rect">
            <a:avLst/>
          </a:prstGeom>
        </p:spPr>
      </p:pic>
      <p:sp>
        <p:nvSpPr>
          <p:cNvPr id="2" name="Title 1"/>
          <p:cNvSpPr>
            <a:spLocks noGrp="1"/>
          </p:cNvSpPr>
          <p:nvPr>
            <p:ph type="title"/>
          </p:nvPr>
        </p:nvSpPr>
        <p:spPr/>
        <p:txBody>
          <a:bodyPr/>
          <a:lstStyle/>
          <a:p>
            <a:r>
              <a:rPr lang="en-US" altLang="zh-CN" dirty="0"/>
              <a:t>Linkage tree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Energy function</a:t>
            </a:r>
            <a:endParaRPr lang="zh-CN" altLang="en-US" dirty="0"/>
          </a:p>
        </p:txBody>
      </p:sp>
      <p:sp>
        <p:nvSpPr>
          <p:cNvPr id="3" name="Content Placeholder 2"/>
          <p:cNvSpPr>
            <a:spLocks noGrp="1"/>
          </p:cNvSpPr>
          <p:nvPr>
            <p:ph idx="1"/>
          </p:nvPr>
        </p:nvSpPr>
        <p:spPr/>
        <p:txBody>
          <a:bodyPr/>
          <a:lstStyle/>
          <a:p>
            <a:r>
              <a:rPr lang="en-US" altLang="zh-CN" sz="2400" dirty="0"/>
              <a:t>Shape term</a:t>
            </a:r>
          </a:p>
          <a:p>
            <a:pPr lvl="1"/>
            <a:r>
              <a:rPr lang="en-US" altLang="zh-CN" sz="2000" dirty="0"/>
              <a:t>The shape matching cost is defined in terms of a contour matching cost and an area matching cost:</a:t>
            </a:r>
          </a:p>
          <a:p>
            <a:pPr lvl="1"/>
            <a:endParaRPr lang="en-US" altLang="zh-CN" dirty="0"/>
          </a:p>
          <a:p>
            <a:pPr lvl="1"/>
            <a:r>
              <a:rPr lang="en-US" altLang="zh-CN" sz="2000" dirty="0"/>
              <a:t>The contour matching cost is computed using the shape context method and is given by:</a:t>
            </a:r>
          </a:p>
          <a:p>
            <a:pPr lvl="1"/>
            <a:endParaRPr lang="en-US" altLang="zh-CN" dirty="0"/>
          </a:p>
          <a:p>
            <a:pPr lvl="1"/>
            <a:endParaRPr lang="en-US" altLang="zh-CN" dirty="0"/>
          </a:p>
          <a:p>
            <a:pPr lvl="1"/>
            <a:r>
              <a:rPr lang="en-US" altLang="zh-CN" sz="2000" dirty="0"/>
              <a:t>The area matching cost measures the difference of region coverage between the pop-up and user given patterns. It is computed as:</a:t>
            </a:r>
            <a:endParaRPr lang="zh-CN" altLang="en-US" sz="2000"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12</a:t>
            </a:fld>
            <a:endParaRPr lang="en-US"/>
          </a:p>
        </p:txBody>
      </p:sp>
      <mc:AlternateContent xmlns:mc="http://schemas.openxmlformats.org/markup-compatibility/2006" xmlns:a14="http://schemas.microsoft.com/office/drawing/2010/main">
        <mc:Choice Requires="a14">
          <p:sp>
            <p:nvSpPr>
              <p:cNvPr id="6" name="文本框 15">
                <a:extLst/>
              </p:cNvPr>
              <p:cNvSpPr txBox="1"/>
              <p:nvPr/>
            </p:nvSpPr>
            <p:spPr>
              <a:xfrm>
                <a:off x="5166546" y="3034272"/>
                <a:ext cx="1858907" cy="369332"/>
              </a:xfrm>
              <a:prstGeom prst="rect">
                <a:avLst/>
              </a:prstGeom>
              <a:noFill/>
            </p:spPr>
            <p:txBody>
              <a:bodyPr wrap="none" lIns="0" tIns="0" rIns="0" bIns="0"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𝑠</m:t>
                        </m:r>
                      </m:sub>
                    </m:sSub>
                    <m:r>
                      <a:rPr lang="en-US" altLang="zh-CN" sz="240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𝑎</m:t>
                        </m:r>
                      </m:sub>
                    </m:sSub>
                  </m:oMath>
                </a14:m>
                <a:r>
                  <a:rPr lang="zh-CN" altLang="en-US" sz="2400" dirty="0"/>
                  <a:t> </a:t>
                </a:r>
                <a:r>
                  <a:rPr lang="en-US" altLang="zh-CN" sz="2400" dirty="0"/>
                  <a:t>.</a:t>
                </a:r>
                <a:endParaRPr lang="zh-CN" altLang="en-US" sz="2400" dirty="0"/>
              </a:p>
            </p:txBody>
          </p:sp>
        </mc:Choice>
        <mc:Fallback xmlns="">
          <p:sp>
            <p:nvSpPr>
              <p:cNvPr id="6" name="文本框 15"/>
              <p:cNvSpPr txBox="1">
                <a:spLocks noRot="1" noChangeAspect="1" noMove="1" noResize="1" noEditPoints="1" noAdjustHandles="1" noChangeArrowheads="1" noChangeShapeType="1" noTextEdit="1"/>
              </p:cNvSpPr>
              <p:nvPr/>
            </p:nvSpPr>
            <p:spPr>
              <a:xfrm>
                <a:off x="5166546" y="3034272"/>
                <a:ext cx="1858907" cy="369332"/>
              </a:xfrm>
              <a:prstGeom prst="rect">
                <a:avLst/>
              </a:prstGeom>
              <a:blipFill rotWithShape="1">
                <a:blip r:embed="rId3"/>
                <a:stretch>
                  <a:fillRect l="-5921" t="-25000" r="-10526" b="-5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18">
                <a:extLst/>
              </p:cNvPr>
              <p:cNvSpPr txBox="1"/>
              <p:nvPr/>
            </p:nvSpPr>
            <p:spPr>
              <a:xfrm>
                <a:off x="3437424" y="4154560"/>
                <a:ext cx="53171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𝑐</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𝑈</m:t>
                              </m:r>
                            </m:e>
                            <m:sub>
                              <m:r>
                                <a:rPr lang="en-US" altLang="zh-CN" sz="2400" b="0" i="1" smtClean="0">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𝑈</m:t>
                              </m:r>
                            </m:e>
                            <m:sub>
                              <m:r>
                                <a:rPr lang="en-US" altLang="zh-CN" sz="2400" b="0" i="1" smtClean="0">
                                  <a:latin typeface="Cambria Math" panose="02040503050406030204" pitchFamily="18" charset="0"/>
                                </a:rPr>
                                <m:t>2</m:t>
                              </m:r>
                            </m:sub>
                          </m:sSub>
                        </m:e>
                      </m:d>
                      <m:r>
                        <a:rPr lang="en-US" altLang="zh-CN" sz="2400" b="0" i="0" smtClean="0">
                          <a:latin typeface="Cambria Math" panose="02040503050406030204" pitchFamily="18" charset="0"/>
                        </a:rPr>
                        <m:t> ,</m:t>
                      </m:r>
                    </m:oMath>
                  </m:oMathPara>
                </a14:m>
                <a:endParaRPr lang="zh-CN" altLang="en-US" sz="2400" dirty="0"/>
              </a:p>
            </p:txBody>
          </p:sp>
        </mc:Choice>
        <mc:Fallback xmlns="">
          <p:sp>
            <p:nvSpPr>
              <p:cNvPr id="7" name="文本框 18"/>
              <p:cNvSpPr txBox="1">
                <a:spLocks noRot="1" noChangeAspect="1" noMove="1" noResize="1" noEditPoints="1" noAdjustHandles="1" noChangeArrowheads="1" noChangeShapeType="1" noTextEdit="1"/>
              </p:cNvSpPr>
              <p:nvPr/>
            </p:nvSpPr>
            <p:spPr>
              <a:xfrm>
                <a:off x="3437424" y="4154560"/>
                <a:ext cx="5317150" cy="369332"/>
              </a:xfrm>
              <a:prstGeom prst="rect">
                <a:avLst/>
              </a:prstGeom>
              <a:blipFill rotWithShape="1">
                <a:blip r:embed="rId4"/>
                <a:stretch>
                  <a:fillRect b="-18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21">
                <a:extLst/>
              </p:cNvPr>
              <p:cNvSpPr txBox="1"/>
              <p:nvPr/>
            </p:nvSpPr>
            <p:spPr>
              <a:xfrm>
                <a:off x="3702047" y="5273636"/>
                <a:ext cx="6893872" cy="924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𝑎</m:t>
                          </m:r>
                        </m:sub>
                      </m:sSub>
                      <m:r>
                        <a:rPr lang="en-US" altLang="zh-CN" sz="2400" i="1" smtClean="0">
                          <a:latin typeface="Cambria Math" panose="02040503050406030204" pitchFamily="18" charset="0"/>
                        </a:rPr>
                        <m:t>=</m:t>
                      </m:r>
                      <m:nary>
                        <m:naryPr>
                          <m:chr m:val="∑"/>
                          <m:supHide m:val="on"/>
                          <m:ctrlPr>
                            <a:rPr lang="en-US" altLang="zh-CN" sz="240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 2</m:t>
                          </m:r>
                        </m:sub>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𝑎</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𝑖</m:t>
                              </m:r>
                            </m:sub>
                          </m:sSub>
                        </m:e>
                      </m:nary>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𝑈</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b="0" i="0" smtClean="0">
                          <a:latin typeface="Cambria Math" panose="02040503050406030204" pitchFamily="18" charset="0"/>
                          <a:ea typeface="Cambria Math" panose="02040503050406030204" pitchFamily="18" charset="0"/>
                        </a:rPr>
                        <m:t> + </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0" smtClean="0">
                              <a:latin typeface="Cambria Math" panose="02040503050406030204" pitchFamily="18" charset="0"/>
                              <a:ea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𝑎</m:t>
                              </m:r>
                            </m:sub>
                          </m:sSub>
                        </m:e>
                      </m:d>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 </m:t>
                      </m:r>
                      <m:r>
                        <a:rPr lang="en-US" altLang="zh-CN" sz="2400" b="0" i="0"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8" name="文本框 21"/>
              <p:cNvSpPr txBox="1">
                <a:spLocks noRot="1" noChangeAspect="1" noMove="1" noResize="1" noEditPoints="1" noAdjustHandles="1" noChangeArrowheads="1" noChangeShapeType="1" noTextEdit="1"/>
              </p:cNvSpPr>
              <p:nvPr/>
            </p:nvSpPr>
            <p:spPr>
              <a:xfrm>
                <a:off x="3702047" y="5273636"/>
                <a:ext cx="6893872" cy="924484"/>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Energy function</a:t>
            </a:r>
            <a:endParaRPr lang="zh-CN" altLang="en-US" dirty="0"/>
          </a:p>
        </p:txBody>
      </p:sp>
      <p:sp>
        <p:nvSpPr>
          <p:cNvPr id="3" name="Content Placeholder 2"/>
          <p:cNvSpPr>
            <a:spLocks noGrp="1"/>
          </p:cNvSpPr>
          <p:nvPr>
            <p:ph idx="1"/>
          </p:nvPr>
        </p:nvSpPr>
        <p:spPr/>
        <p:txBody>
          <a:bodyPr/>
          <a:lstStyle/>
          <a:p>
            <a:r>
              <a:rPr lang="en-US" altLang="zh-CN" sz="2400" dirty="0">
                <a:latin typeface="微软雅黑" panose="020B0503020204020204" pitchFamily="34" charset="-122"/>
                <a:ea typeface="微软雅黑" panose="020B0503020204020204" pitchFamily="34" charset="-122"/>
              </a:rPr>
              <a:t>Flip term</a:t>
            </a:r>
            <a:endParaRPr lang="zh-CN" altLang="en-US" sz="2400" dirty="0">
              <a:latin typeface="微软雅黑" panose="020B0503020204020204" pitchFamily="34" charset="-122"/>
              <a:ea typeface="微软雅黑" panose="020B0503020204020204" pitchFamily="34" charset="-122"/>
            </a:endParaRPr>
          </a:p>
          <a:p>
            <a:pPr lvl="1"/>
            <a:r>
              <a:rPr lang="en-US" altLang="zh-CN" sz="2000" dirty="0"/>
              <a:t>The flip term is simply defined as the sum of the areas of all regions which violate the</a:t>
            </a:r>
            <a:r>
              <a:rPr lang="zh-CN" altLang="en-US" sz="2000" dirty="0"/>
              <a:t> </a:t>
            </a:r>
            <a:r>
              <a:rPr lang="en-US" altLang="zh-CN" sz="2000" dirty="0"/>
              <a:t>flip constraint:</a:t>
            </a:r>
            <a:endParaRPr lang="zh-CN" altLang="en-US" sz="2000"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13</a:t>
            </a:fld>
            <a:endParaRPr lang="en-US"/>
          </a:p>
        </p:txBody>
      </p:sp>
      <mc:AlternateContent xmlns:mc="http://schemas.openxmlformats.org/markup-compatibility/2006" xmlns:a14="http://schemas.microsoft.com/office/drawing/2010/main">
        <mc:Choice Requires="a14">
          <p:sp>
            <p:nvSpPr>
              <p:cNvPr id="6" name="文本框 17">
                <a:extLst/>
              </p:cNvPr>
              <p:cNvSpPr txBox="1"/>
              <p:nvPr/>
            </p:nvSpPr>
            <p:spPr>
              <a:xfrm>
                <a:off x="1905610" y="3470320"/>
                <a:ext cx="6893872" cy="9244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𝑓</m:t>
                          </m:r>
                        </m:sub>
                      </m:sSub>
                      <m:r>
                        <a:rPr lang="en-US" altLang="zh-CN" sz="2400" i="1" smtClean="0">
                          <a:latin typeface="Cambria Math" panose="02040503050406030204" pitchFamily="18" charset="0"/>
                        </a:rPr>
                        <m:t>=</m:t>
                      </m:r>
                      <m:nary>
                        <m:naryPr>
                          <m:chr m:val="∑"/>
                          <m:supHide m:val="on"/>
                          <m:ctrlPr>
                            <a:rPr lang="en-US" altLang="zh-CN" sz="240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𝑖</m:t>
                          </m:r>
                        </m:sub>
                        <m:sup/>
                        <m:e>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𝑖</m:t>
                              </m:r>
                            </m:sub>
                          </m:sSub>
                        </m:e>
                      </m:nary>
                      <m:r>
                        <a:rPr lang="en-US" altLang="zh-CN" sz="2400" i="1">
                          <a:latin typeface="Cambria Math" panose="02040503050406030204" pitchFamily="18" charset="0"/>
                          <a:ea typeface="Cambria Math" panose="02040503050406030204" pitchFamily="18" charset="0"/>
                        </a:rPr>
                        <m:t>∥</m:t>
                      </m:r>
                      <m:r>
                        <a:rPr lang="en-US" altLang="zh-CN" sz="2400" b="0" i="0" smtClean="0">
                          <a:latin typeface="Cambria Math" panose="02040503050406030204" pitchFamily="18" charset="0"/>
                          <a:ea typeface="Cambria Math" panose="02040503050406030204" pitchFamily="18" charset="0"/>
                        </a:rPr>
                        <m:t> .</m:t>
                      </m:r>
                    </m:oMath>
                  </m:oMathPara>
                </a14:m>
                <a:endParaRPr lang="zh-CN" altLang="en-US" sz="2400" dirty="0"/>
              </a:p>
            </p:txBody>
          </p:sp>
        </mc:Choice>
        <mc:Fallback xmlns="">
          <p:sp>
            <p:nvSpPr>
              <p:cNvPr id="6" name="文本框 17"/>
              <p:cNvSpPr txBox="1">
                <a:spLocks noRot="1" noChangeAspect="1" noMove="1" noResize="1" noEditPoints="1" noAdjustHandles="1" noChangeArrowheads="1" noChangeShapeType="1" noTextEdit="1"/>
              </p:cNvSpPr>
              <p:nvPr/>
            </p:nvSpPr>
            <p:spPr>
              <a:xfrm>
                <a:off x="1905610" y="3470320"/>
                <a:ext cx="6893872" cy="924484"/>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Energy function</a:t>
            </a:r>
            <a:endParaRPr lang="zh-CN" altLang="en-US" dirty="0"/>
          </a:p>
        </p:txBody>
      </p:sp>
      <p:sp>
        <p:nvSpPr>
          <p:cNvPr id="3" name="Content Placeholder 2"/>
          <p:cNvSpPr>
            <a:spLocks noGrp="1"/>
          </p:cNvSpPr>
          <p:nvPr>
            <p:ph idx="1"/>
          </p:nvPr>
        </p:nvSpPr>
        <p:spPr/>
        <p:txBody>
          <a:bodyPr>
            <a:normAutofit/>
          </a:bodyPr>
          <a:lstStyle/>
          <a:p>
            <a:r>
              <a:rPr lang="en-US" altLang="zh-CN" sz="2400" dirty="0"/>
              <a:t>Total energy:</a:t>
            </a:r>
          </a:p>
          <a:p>
            <a:pPr lvl="1"/>
            <a:r>
              <a:rPr lang="en-US" altLang="zh-CN" sz="2200" dirty="0"/>
              <a:t>The energy function E  is defined as the sum of a shape term and a flip term:</a:t>
            </a:r>
          </a:p>
          <a:p>
            <a:pPr lvl="1"/>
            <a:endParaRPr lang="en-US" altLang="zh-CN" sz="2200" dirty="0"/>
          </a:p>
          <a:p>
            <a:pPr lvl="1"/>
            <a:endParaRPr lang="en-US" altLang="zh-CN" sz="2200" dirty="0"/>
          </a:p>
          <a:p>
            <a:pPr lvl="1"/>
            <a:r>
              <a:rPr lang="en-US" altLang="zh-CN" sz="2200" dirty="0"/>
              <a:t>If collision was detected, we give the energy function E a very large value.</a:t>
            </a:r>
            <a:endParaRPr lang="zh-CN" altLang="en-US" sz="2200"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14</a:t>
            </a:fld>
            <a:endParaRPr lang="en-US"/>
          </a:p>
        </p:txBody>
      </p:sp>
      <mc:AlternateContent xmlns:mc="http://schemas.openxmlformats.org/markup-compatibility/2006" xmlns:a14="http://schemas.microsoft.com/office/drawing/2010/main">
        <mc:Choice Requires="a14">
          <p:sp>
            <p:nvSpPr>
              <p:cNvPr id="6" name="文本框 13">
                <a:extLst/>
              </p:cNvPr>
              <p:cNvSpPr txBox="1"/>
              <p:nvPr/>
            </p:nvSpPr>
            <p:spPr>
              <a:xfrm>
                <a:off x="4532335" y="3429000"/>
                <a:ext cx="3127330"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𝜆</m:t>
                          </m:r>
                        </m:e>
                        <m:sub>
                          <m:r>
                            <a:rPr lang="en-US" altLang="zh-CN" sz="2400" b="0" i="1" smtClean="0">
                              <a:latin typeface="Cambria Math" panose="02040503050406030204" pitchFamily="18" charset="0"/>
                            </a:rPr>
                            <m:t>𝑆</m:t>
                          </m:r>
                        </m:sub>
                      </m:s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𝑆</m:t>
                          </m:r>
                        </m:sub>
                      </m:sSub>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𝜆</m:t>
                          </m:r>
                        </m:e>
                        <m:sub>
                          <m:r>
                            <a:rPr lang="en-US" altLang="zh-CN" sz="2400" b="0" i="1" smtClean="0">
                              <a:latin typeface="Cambria Math" panose="02040503050406030204" pitchFamily="18" charset="0"/>
                            </a:rPr>
                            <m:t>𝑆</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 .</m:t>
                          </m:r>
                        </m:sub>
                      </m:sSub>
                    </m:oMath>
                  </m:oMathPara>
                </a14:m>
                <a:endParaRPr lang="zh-CN" altLang="en-US" sz="2400" dirty="0"/>
              </a:p>
            </p:txBody>
          </p:sp>
        </mc:Choice>
        <mc:Fallback xmlns="">
          <p:sp>
            <p:nvSpPr>
              <p:cNvPr id="6" name="文本框 13"/>
              <p:cNvSpPr txBox="1">
                <a:spLocks noRot="1" noChangeAspect="1" noMove="1" noResize="1" noEditPoints="1" noAdjustHandles="1" noChangeArrowheads="1" noChangeShapeType="1" noTextEdit="1"/>
              </p:cNvSpPr>
              <p:nvPr/>
            </p:nvSpPr>
            <p:spPr>
              <a:xfrm>
                <a:off x="4532335" y="3429000"/>
                <a:ext cx="3127330" cy="398955"/>
              </a:xfrm>
              <a:prstGeom prst="rect">
                <a:avLst/>
              </a:prstGeom>
              <a:blipFill rotWithShape="1">
                <a:blip r:embed="rId3"/>
                <a:stretch>
                  <a:fillRect l="-1751" b="-26154"/>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Energy minimization</a:t>
            </a:r>
            <a:endParaRPr lang="zh-CN" altLang="en-US" dirty="0"/>
          </a:p>
        </p:txBody>
      </p:sp>
      <p:sp>
        <p:nvSpPr>
          <p:cNvPr id="3" name="Content Placeholder 2"/>
          <p:cNvSpPr>
            <a:spLocks noGrp="1"/>
          </p:cNvSpPr>
          <p:nvPr>
            <p:ph idx="1"/>
          </p:nvPr>
        </p:nvSpPr>
        <p:spPr/>
        <p:txBody>
          <a:bodyPr>
            <a:normAutofit/>
          </a:bodyPr>
          <a:lstStyle/>
          <a:p>
            <a:r>
              <a:rPr lang="en-US" altLang="zh-CN" sz="2400" dirty="0"/>
              <a:t>Basic approach</a:t>
            </a:r>
          </a:p>
          <a:p>
            <a:pPr lvl="1"/>
            <a:r>
              <a:rPr lang="en-US" altLang="zh-CN" sz="2200" dirty="0"/>
              <a:t>Directly use a genetic algorithm(GA)</a:t>
            </a:r>
          </a:p>
          <a:p>
            <a:pPr lvl="2"/>
            <a:r>
              <a:rPr lang="en-US" altLang="zh-CN" sz="2000" dirty="0"/>
              <a:t>Random initialization</a:t>
            </a:r>
          </a:p>
          <a:p>
            <a:pPr lvl="2"/>
            <a:r>
              <a:rPr lang="en-US" altLang="zh-CN" sz="2000" dirty="0"/>
              <a:t>Use −E(x) as fitness function.</a:t>
            </a:r>
          </a:p>
          <a:p>
            <a:pPr lvl="1"/>
            <a:r>
              <a:rPr lang="en-US" altLang="zh-CN" sz="2200" dirty="0"/>
              <a:t>Time consuming</a:t>
            </a:r>
          </a:p>
          <a:p>
            <a:pPr lvl="2"/>
            <a:r>
              <a:rPr lang="en-US" altLang="zh-CN" sz="2000" dirty="0"/>
              <a:t>Tens of hours per case.</a:t>
            </a:r>
            <a:endParaRPr lang="zh-CN" altLang="en-US" sz="2000"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15</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Energy minimization</a:t>
            </a:r>
            <a:endParaRPr lang="zh-CN" altLang="en-US" dirty="0"/>
          </a:p>
        </p:txBody>
      </p:sp>
      <p:sp>
        <p:nvSpPr>
          <p:cNvPr id="3" name="Content Placeholder 2"/>
          <p:cNvSpPr>
            <a:spLocks noGrp="1"/>
          </p:cNvSpPr>
          <p:nvPr>
            <p:ph idx="1"/>
          </p:nvPr>
        </p:nvSpPr>
        <p:spPr/>
        <p:txBody>
          <a:bodyPr>
            <a:normAutofit/>
          </a:bodyPr>
          <a:lstStyle/>
          <a:p>
            <a:r>
              <a:rPr lang="en-US" altLang="zh-CN" sz="2400" dirty="0"/>
              <a:t>Acceleration</a:t>
            </a:r>
          </a:p>
          <a:p>
            <a:pPr lvl="1"/>
            <a:r>
              <a:rPr lang="en-US" altLang="zh-CN" sz="2000" dirty="0"/>
              <a:t>Observation</a:t>
            </a:r>
          </a:p>
          <a:p>
            <a:pPr lvl="2"/>
            <a:r>
              <a:rPr lang="en-US" altLang="zh-CN" sz="2000" dirty="0"/>
              <a:t>The GA after a few generations obtains an adequate global structure for the whole mechanism, but takes much longer to optimize in detail the vertex positions of each patch. </a:t>
            </a:r>
          </a:p>
          <a:p>
            <a:pPr lvl="1"/>
            <a:r>
              <a:rPr lang="en-US" altLang="zh-CN" sz="2000" dirty="0"/>
              <a:t>Greedy strategy</a:t>
            </a:r>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16</a:t>
            </a:fld>
            <a:endParaRPr lang="en-US" dirty="0"/>
          </a:p>
        </p:txBody>
      </p:sp>
      <p:pic>
        <p:nvPicPr>
          <p:cNvPr id="10" name="Picture 9"/>
          <p:cNvPicPr>
            <a:picLocks noChangeAspect="1"/>
          </p:cNvPicPr>
          <p:nvPr/>
        </p:nvPicPr>
        <p:blipFill>
          <a:blip r:embed="rId3"/>
          <a:stretch>
            <a:fillRect/>
          </a:stretch>
        </p:blipFill>
        <p:spPr>
          <a:xfrm>
            <a:off x="917147" y="4402836"/>
            <a:ext cx="2402204" cy="1636776"/>
          </a:xfrm>
          <a:prstGeom prst="rect">
            <a:avLst/>
          </a:prstGeom>
        </p:spPr>
      </p:pic>
      <p:pic>
        <p:nvPicPr>
          <p:cNvPr id="12" name="Picture 11"/>
          <p:cNvPicPr>
            <a:picLocks noChangeAspect="1"/>
          </p:cNvPicPr>
          <p:nvPr/>
        </p:nvPicPr>
        <p:blipFill>
          <a:blip r:embed="rId4"/>
          <a:stretch>
            <a:fillRect/>
          </a:stretch>
        </p:blipFill>
        <p:spPr>
          <a:xfrm>
            <a:off x="4715853" y="4386753"/>
            <a:ext cx="2496613" cy="1701103"/>
          </a:xfrm>
          <a:prstGeom prst="rect">
            <a:avLst/>
          </a:prstGeom>
        </p:spPr>
      </p:pic>
      <p:pic>
        <p:nvPicPr>
          <p:cNvPr id="14" name="Picture 13"/>
          <p:cNvPicPr>
            <a:picLocks noChangeAspect="1"/>
          </p:cNvPicPr>
          <p:nvPr/>
        </p:nvPicPr>
        <p:blipFill>
          <a:blip r:embed="rId5"/>
          <a:stretch>
            <a:fillRect/>
          </a:stretch>
        </p:blipFill>
        <p:spPr>
          <a:xfrm>
            <a:off x="8608969" y="4402835"/>
            <a:ext cx="2449409" cy="166894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Patch Refinement</a:t>
            </a:r>
            <a:endParaRPr lang="zh-CN" altLang="en-US" dirty="0"/>
          </a:p>
        </p:txBody>
      </p:sp>
      <p:sp>
        <p:nvSpPr>
          <p:cNvPr id="3" name="Content Placeholder 2"/>
          <p:cNvSpPr>
            <a:spLocks noGrp="1"/>
          </p:cNvSpPr>
          <p:nvPr>
            <p:ph idx="1"/>
          </p:nvPr>
        </p:nvSpPr>
        <p:spPr>
          <a:xfrm>
            <a:off x="474508" y="2005013"/>
            <a:ext cx="6421242" cy="3855098"/>
          </a:xfrm>
        </p:spPr>
        <p:txBody>
          <a:bodyPr/>
          <a:lstStyle/>
          <a:p>
            <a:r>
              <a:rPr lang="en-US" altLang="zh-CN" sz="2400" dirty="0"/>
              <a:t>The purpose of this step is to reduce the size of the redundant regions.</a:t>
            </a:r>
          </a:p>
          <a:p>
            <a:pPr lvl="1"/>
            <a:r>
              <a:rPr lang="en-US" altLang="zh-CN" sz="2000" dirty="0"/>
              <a:t>Deal with redundant regions for the untransformed state and for the transformed state in turn.</a:t>
            </a:r>
          </a:p>
          <a:p>
            <a:pPr lvl="1"/>
            <a:r>
              <a:rPr lang="en-US" altLang="zh-CN" sz="2000" dirty="0"/>
              <a:t>For the untransformed state, crop all redundant regions, except for those parts that belong to visible regions in the transformed state.</a:t>
            </a:r>
          </a:p>
          <a:p>
            <a:pPr lvl="1"/>
            <a:r>
              <a:rPr lang="en-US" altLang="zh-CN" sz="2000" dirty="0"/>
              <a:t>Redundant regions in the transformed state are cropped in an analogous way.</a:t>
            </a:r>
            <a:endParaRPr lang="zh-CN" altLang="en-US" sz="2000"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17</a:t>
            </a:fld>
            <a:endParaRPr lang="en-US"/>
          </a:p>
        </p:txBody>
      </p:sp>
      <p:pic>
        <p:nvPicPr>
          <p:cNvPr id="6" name="图片 1"/>
          <p:cNvPicPr>
            <a:picLocks noChangeAspect="1"/>
          </p:cNvPicPr>
          <p:nvPr/>
        </p:nvPicPr>
        <p:blipFill>
          <a:blip r:embed="rId3"/>
          <a:stretch>
            <a:fillRect/>
          </a:stretch>
        </p:blipFill>
        <p:spPr>
          <a:xfrm>
            <a:off x="6672033" y="2359952"/>
            <a:ext cx="4581455" cy="240871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Texture Painting</a:t>
            </a:r>
            <a:endParaRPr lang="zh-CN" altLang="en-US" dirty="0"/>
          </a:p>
        </p:txBody>
      </p:sp>
      <p:pic>
        <p:nvPicPr>
          <p:cNvPr id="7" name="Content Placeholder 6"/>
          <p:cNvPicPr>
            <a:picLocks noGrp="1" noChangeAspect="1"/>
          </p:cNvPicPr>
          <p:nvPr>
            <p:ph idx="1"/>
          </p:nvPr>
        </p:nvPicPr>
        <p:blipFill>
          <a:blip r:embed="rId3"/>
          <a:stretch>
            <a:fillRect/>
          </a:stretch>
        </p:blipFill>
        <p:spPr>
          <a:xfrm>
            <a:off x="7851511" y="1913573"/>
            <a:ext cx="3854450" cy="3854450"/>
          </a:xfrm>
        </p:spPr>
      </p:pic>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18</a:t>
            </a:fld>
            <a:endParaRPr lang="en-US"/>
          </a:p>
        </p:txBody>
      </p:sp>
      <p:sp>
        <p:nvSpPr>
          <p:cNvPr id="8" name="Content Placeholder 2"/>
          <p:cNvSpPr txBox="1"/>
          <p:nvPr/>
        </p:nvSpPr>
        <p:spPr>
          <a:xfrm>
            <a:off x="474507" y="2005013"/>
            <a:ext cx="6983305" cy="385509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600" kern="1200">
                <a:solidFill>
                  <a:schemeClr val="tx1"/>
                </a:solidFill>
                <a:latin typeface="+mn-lt"/>
                <a:ea typeface="+mn-ea"/>
                <a:cs typeface="+mn-cs"/>
              </a:defRPr>
            </a:lvl1pPr>
            <a:lvl2pPr marL="460375" indent="-230505" algn="l" defTabSz="914400" rtl="0" eaLnBrk="1" latinLnBrk="0" hangingPunct="1">
              <a:lnSpc>
                <a:spcPct val="100000"/>
              </a:lnSpc>
              <a:spcBef>
                <a:spcPts val="500"/>
              </a:spcBef>
              <a:spcAft>
                <a:spcPts val="600"/>
              </a:spcAft>
              <a:buFont typeface=".AppleSystemUIFont" charset="-120"/>
              <a:buChar char="–"/>
              <a:defRPr sz="1400" kern="1200">
                <a:solidFill>
                  <a:schemeClr val="tx1"/>
                </a:solidFill>
                <a:latin typeface="+mn-lt"/>
                <a:ea typeface="+mn-ea"/>
                <a:cs typeface="+mn-cs"/>
              </a:defRPr>
            </a:lvl2pPr>
            <a:lvl3pPr marL="690880"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3pPr>
            <a:lvl4pPr marL="920750" indent="-230505" algn="l" defTabSz="914400" rtl="0" eaLnBrk="1" latinLnBrk="0" hangingPunct="1">
              <a:lnSpc>
                <a:spcPct val="100000"/>
              </a:lnSpc>
              <a:spcBef>
                <a:spcPts val="500"/>
              </a:spcBef>
              <a:spcAft>
                <a:spcPts val="600"/>
              </a:spcAft>
              <a:buFont typeface=".AppleSystemUIFont" charset="-120"/>
              <a:buChar char="–"/>
              <a:defRPr sz="1200" kern="1200">
                <a:solidFill>
                  <a:schemeClr val="tx1"/>
                </a:solidFill>
                <a:latin typeface="+mn-lt"/>
                <a:ea typeface="+mn-ea"/>
                <a:cs typeface="+mn-cs"/>
              </a:defRPr>
            </a:lvl4pPr>
            <a:lvl5pPr marL="1151255"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Texture painting is done for each face in turn. </a:t>
            </a:r>
          </a:p>
          <a:p>
            <a:pPr lvl="1"/>
            <a:r>
              <a:rPr lang="en-US" altLang="zh-CN" sz="2000" dirty="0"/>
              <a:t>Visible (or partially visible) in both states.</a:t>
            </a:r>
          </a:p>
          <a:p>
            <a:pPr lvl="1"/>
            <a:r>
              <a:rPr lang="en-US" altLang="zh-CN" sz="2000" dirty="0"/>
              <a:t>Only visible (or partially visible) in one state (untransformed or transformed).</a:t>
            </a:r>
          </a:p>
          <a:p>
            <a:pPr lvl="1"/>
            <a:r>
              <a:rPr lang="en-US" altLang="zh-CN" sz="2000" dirty="0"/>
              <a:t>Invisible in both states.</a:t>
            </a:r>
            <a:endParaRPr lang="zh-CN" altLang="en-US"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775" r="16896" b="46167"/>
          <a:stretch>
            <a:fillRect/>
          </a:stretch>
        </p:blipFill>
        <p:spPr>
          <a:xfrm>
            <a:off x="1037968" y="2164234"/>
            <a:ext cx="2891797" cy="2144155"/>
          </a:xfrm>
          <a:prstGeom prst="rect">
            <a:avLst/>
          </a:prstGeom>
        </p:spPr>
      </p:pic>
      <p:sp>
        <p:nvSpPr>
          <p:cNvPr id="3" name="Oval 2"/>
          <p:cNvSpPr/>
          <p:nvPr/>
        </p:nvSpPr>
        <p:spPr>
          <a:xfrm>
            <a:off x="1861909" y="2693774"/>
            <a:ext cx="1243913" cy="124391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1</a:t>
            </a:fld>
            <a:endParaRPr lang="en-US"/>
          </a:p>
        </p:txBody>
      </p:sp>
      <p:pic>
        <p:nvPicPr>
          <p:cNvPr id="6" name="Content Placeholder 5"/>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35452" t="11457" r="35510" b="54171"/>
          <a:stretch>
            <a:fillRect/>
          </a:stretch>
        </p:blipFill>
        <p:spPr>
          <a:xfrm>
            <a:off x="1787609" y="2619632"/>
            <a:ext cx="1351007" cy="1359244"/>
          </a:xfrm>
          <a:prstGeom prst="ellipse">
            <a:avLst/>
          </a:prstGeom>
        </p:spPr>
      </p:pic>
      <p:sp>
        <p:nvSpPr>
          <p:cNvPr id="2" name="TextBox 1"/>
          <p:cNvSpPr txBox="1"/>
          <p:nvPr/>
        </p:nvSpPr>
        <p:spPr>
          <a:xfrm>
            <a:off x="4291914" y="2429940"/>
            <a:ext cx="6965368" cy="1646605"/>
          </a:xfrm>
          <a:prstGeom prst="rect">
            <a:avLst/>
          </a:prstGeom>
          <a:noFill/>
        </p:spPr>
        <p:txBody>
          <a:bodyPr wrap="none" rtlCol="0">
            <a:spAutoFit/>
          </a:bodyPr>
          <a:lstStyle/>
          <a:p>
            <a:pPr>
              <a:spcAft>
                <a:spcPts val="600"/>
              </a:spcAft>
            </a:pPr>
            <a:r>
              <a:rPr lang="en-US" sz="4800" b="1" dirty="0"/>
              <a:t>Photography &amp;</a:t>
            </a:r>
          </a:p>
          <a:p>
            <a:pPr>
              <a:spcAft>
                <a:spcPts val="600"/>
              </a:spcAft>
            </a:pPr>
            <a:r>
              <a:rPr lang="en-US" sz="4800" b="1" dirty="0"/>
              <a:t>Recording Encouraged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Blueprint Generation</a:t>
            </a:r>
            <a:endParaRPr lang="zh-CN" altLang="en-US" dirty="0"/>
          </a:p>
        </p:txBody>
      </p:sp>
      <p:sp>
        <p:nvSpPr>
          <p:cNvPr id="3" name="Content Placeholder 2"/>
          <p:cNvSpPr>
            <a:spLocks noGrp="1"/>
          </p:cNvSpPr>
          <p:nvPr>
            <p:ph idx="1"/>
          </p:nvPr>
        </p:nvSpPr>
        <p:spPr>
          <a:xfrm>
            <a:off x="474509" y="2005013"/>
            <a:ext cx="6312186" cy="3855098"/>
          </a:xfrm>
        </p:spPr>
        <p:txBody>
          <a:bodyPr>
            <a:normAutofit/>
          </a:bodyPr>
          <a:lstStyle/>
          <a:p>
            <a:pPr lvl="1"/>
            <a:r>
              <a:rPr lang="en-US" altLang="zh-CN" sz="2400" dirty="0"/>
              <a:t>Not use duplex printing, since registration is typically imperfect.</a:t>
            </a:r>
          </a:p>
          <a:p>
            <a:pPr lvl="1"/>
            <a:r>
              <a:rPr lang="en-US" altLang="zh-CN" sz="2400" dirty="0"/>
              <a:t>The pull-tab is manually designed.</a:t>
            </a:r>
            <a:endParaRPr lang="zh-CN" altLang="en-US" sz="2400"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19</a:t>
            </a:fld>
            <a:endParaRPr lang="en-US"/>
          </a:p>
        </p:txBody>
      </p:sp>
      <p:pic>
        <p:nvPicPr>
          <p:cNvPr id="7" name="Picture 6"/>
          <p:cNvPicPr>
            <a:picLocks noChangeAspect="1"/>
          </p:cNvPicPr>
          <p:nvPr/>
        </p:nvPicPr>
        <p:blipFill>
          <a:blip r:embed="rId3"/>
          <a:stretch>
            <a:fillRect/>
          </a:stretch>
        </p:blipFill>
        <p:spPr>
          <a:xfrm>
            <a:off x="7022633" y="2450592"/>
            <a:ext cx="4870669" cy="330556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a:t>
            </a:r>
            <a:endParaRPr lang="zh-CN" altLang="en-US" dirty="0"/>
          </a:p>
        </p:txBody>
      </p:sp>
      <p:sp>
        <p:nvSpPr>
          <p:cNvPr id="3" name="Content Placeholder 2"/>
          <p:cNvSpPr>
            <a:spLocks noGrp="1"/>
          </p:cNvSpPr>
          <p:nvPr>
            <p:ph idx="1"/>
          </p:nvPr>
        </p:nvSpPr>
        <p:spPr>
          <a:xfrm>
            <a:off x="474508" y="2005013"/>
            <a:ext cx="3510263" cy="3855098"/>
          </a:xfrm>
        </p:spPr>
        <p:txBody>
          <a:bodyPr>
            <a:normAutofit/>
          </a:bodyPr>
          <a:lstStyle/>
          <a:p>
            <a:r>
              <a:rPr lang="en-US" altLang="zh-CN" sz="2400" dirty="0"/>
              <a:t>Naïve vs accelerated</a:t>
            </a:r>
            <a:endParaRPr lang="zh-CN" altLang="en-US" sz="2400"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a:xfrm>
            <a:off x="8962761" y="6351088"/>
            <a:ext cx="2743200" cy="365125"/>
          </a:xfrm>
        </p:spPr>
        <p:txBody>
          <a:bodyPr/>
          <a:lstStyle/>
          <a:p>
            <a:fld id="{E29B65BC-2EC6-6640-9118-3890223F93F3}" type="slidenum">
              <a:rPr lang="en-US" smtClean="0"/>
              <a:t>20</a:t>
            </a:fld>
            <a:endParaRPr lang="en-US"/>
          </a:p>
        </p:txBody>
      </p:sp>
      <p:graphicFrame>
        <p:nvGraphicFramePr>
          <p:cNvPr id="7" name="Table 6"/>
          <p:cNvGraphicFramePr>
            <a:graphicFrameLocks noGrp="1"/>
          </p:cNvGraphicFramePr>
          <p:nvPr/>
        </p:nvGraphicFramePr>
        <p:xfrm>
          <a:off x="4090698" y="2005011"/>
          <a:ext cx="5863565" cy="3961950"/>
        </p:xfrm>
        <a:graphic>
          <a:graphicData uri="http://schemas.openxmlformats.org/drawingml/2006/table">
            <a:tbl>
              <a:tblPr firstRow="1" bandRow="1">
                <a:tableStyleId>{5C22544A-7EE6-4342-B048-85BDC9FD1C3A}</a:tableStyleId>
              </a:tblPr>
              <a:tblGrid>
                <a:gridCol w="2688822">
                  <a:extLst>
                    <a:ext uri="{9D8B030D-6E8A-4147-A177-3AD203B41FA5}">
                      <a16:colId xmlns="" xmlns:a16="http://schemas.microsoft.com/office/drawing/2014/main" val="20000"/>
                    </a:ext>
                  </a:extLst>
                </a:gridCol>
                <a:gridCol w="1610863">
                  <a:extLst>
                    <a:ext uri="{9D8B030D-6E8A-4147-A177-3AD203B41FA5}">
                      <a16:colId xmlns="" xmlns:a16="http://schemas.microsoft.com/office/drawing/2014/main" val="20001"/>
                    </a:ext>
                  </a:extLst>
                </a:gridCol>
                <a:gridCol w="1563880">
                  <a:extLst>
                    <a:ext uri="{9D8B030D-6E8A-4147-A177-3AD203B41FA5}">
                      <a16:colId xmlns="" xmlns:a16="http://schemas.microsoft.com/office/drawing/2014/main" val="20002"/>
                    </a:ext>
                  </a:extLst>
                </a:gridCol>
              </a:tblGrid>
              <a:tr h="584896">
                <a:tc gridSpan="2">
                  <a:txBody>
                    <a:bodyPr/>
                    <a:lstStyle/>
                    <a:p>
                      <a:pPr algn="ctr"/>
                      <a:r>
                        <a:rPr lang="en-US" altLang="zh-CN" sz="1400" dirty="0">
                          <a:solidFill>
                            <a:schemeClr val="tx1"/>
                          </a:solidFill>
                        </a:rPr>
                        <a:t>Example</a:t>
                      </a:r>
                      <a:endParaRPr lang="zh-CN" altLang="en-US" sz="1400" dirty="0">
                        <a:solidFill>
                          <a:schemeClr val="tx1"/>
                        </a:solidFill>
                      </a:endParaRPr>
                    </a:p>
                  </a:txBody>
                  <a:tcPr marL="86664" marR="86664" marT="43332" marB="43332"/>
                </a:tc>
                <a:tc hMerge="1">
                  <a:txBody>
                    <a:bodyPr/>
                    <a:lstStyle/>
                    <a:p>
                      <a:endParaRPr lang="zh-CN"/>
                    </a:p>
                  </a:txBody>
                  <a:tcPr/>
                </a:tc>
                <a:tc>
                  <a:txBody>
                    <a:bodyPr/>
                    <a:lstStyle/>
                    <a:p>
                      <a:pPr algn="ctr"/>
                      <a:r>
                        <a:rPr lang="en-US" altLang="zh-CN" sz="1400" dirty="0">
                          <a:solidFill>
                            <a:schemeClr val="tx1"/>
                          </a:solidFill>
                        </a:rPr>
                        <a:t>Time</a:t>
                      </a:r>
                      <a:endParaRPr lang="zh-CN" altLang="en-US" sz="1400" dirty="0">
                        <a:solidFill>
                          <a:schemeClr val="tx1"/>
                        </a:solidFill>
                      </a:endParaRPr>
                    </a:p>
                  </a:txBody>
                  <a:tcPr marL="73160" marR="73160" marT="36580" marB="36580"/>
                </a:tc>
                <a:extLst>
                  <a:ext uri="{0D108BD9-81ED-4DB2-BD59-A6C34878D82A}">
                    <a16:rowId xmlns="" xmlns:a16="http://schemas.microsoft.com/office/drawing/2014/main" val="10000"/>
                  </a:ext>
                </a:extLst>
              </a:tr>
              <a:tr h="584896">
                <a:tc rowSpan="2">
                  <a:txBody>
                    <a:bodyPr/>
                    <a:lstStyle/>
                    <a:p>
                      <a:endParaRPr lang="zh-CN" altLang="en-US" sz="1400" dirty="0"/>
                    </a:p>
                  </a:txBody>
                  <a:tcPr marL="86664" marR="86664" marT="43332" marB="43332"/>
                </a:tc>
                <a:tc>
                  <a:txBody>
                    <a:bodyPr/>
                    <a:lstStyle/>
                    <a:p>
                      <a:r>
                        <a:rPr lang="en-US" altLang="zh-CN" sz="1400" dirty="0"/>
                        <a:t>naive</a:t>
                      </a:r>
                      <a:endParaRPr lang="zh-CN" altLang="en-US" sz="1400" dirty="0"/>
                    </a:p>
                  </a:txBody>
                  <a:tcPr marL="73160" marR="73160" marT="36580" marB="36580"/>
                </a:tc>
                <a:tc>
                  <a:txBody>
                    <a:bodyPr/>
                    <a:lstStyle/>
                    <a:p>
                      <a:r>
                        <a:rPr lang="en-US" altLang="zh-CN" sz="1400" dirty="0"/>
                        <a:t>14h</a:t>
                      </a:r>
                      <a:endParaRPr lang="zh-CN" altLang="en-US" sz="1400" dirty="0"/>
                    </a:p>
                  </a:txBody>
                  <a:tcPr marL="73160" marR="73160" marT="36580" marB="36580"/>
                </a:tc>
                <a:extLst>
                  <a:ext uri="{0D108BD9-81ED-4DB2-BD59-A6C34878D82A}">
                    <a16:rowId xmlns="" xmlns:a16="http://schemas.microsoft.com/office/drawing/2014/main" val="10001"/>
                  </a:ext>
                </a:extLst>
              </a:tr>
              <a:tr h="584896">
                <a:tc vMerge="1">
                  <a:txBody>
                    <a:bodyPr/>
                    <a:lstStyle/>
                    <a:p>
                      <a:endParaRPr lang="zh-CN"/>
                    </a:p>
                  </a:txBody>
                  <a:tcPr/>
                </a:tc>
                <a:tc>
                  <a:txBody>
                    <a:bodyPr/>
                    <a:lstStyle/>
                    <a:p>
                      <a:r>
                        <a:rPr lang="en-US" altLang="zh-CN" sz="1400" dirty="0"/>
                        <a:t>accelerated</a:t>
                      </a:r>
                      <a:endParaRPr lang="zh-CN" altLang="en-US" sz="1400" dirty="0"/>
                    </a:p>
                  </a:txBody>
                  <a:tcPr marL="73160" marR="73160" marT="36580" marB="36580"/>
                </a:tc>
                <a:tc>
                  <a:txBody>
                    <a:bodyPr/>
                    <a:lstStyle/>
                    <a:p>
                      <a:r>
                        <a:rPr lang="en-US" altLang="zh-CN" sz="1400" dirty="0"/>
                        <a:t>17min</a:t>
                      </a:r>
                      <a:endParaRPr lang="zh-CN" altLang="en-US" sz="1400" dirty="0"/>
                    </a:p>
                  </a:txBody>
                  <a:tcPr marL="73160" marR="73160" marT="36580" marB="36580"/>
                </a:tc>
                <a:extLst>
                  <a:ext uri="{0D108BD9-81ED-4DB2-BD59-A6C34878D82A}">
                    <a16:rowId xmlns="" xmlns:a16="http://schemas.microsoft.com/office/drawing/2014/main" val="10002"/>
                  </a:ext>
                </a:extLst>
              </a:tr>
              <a:tr h="584896">
                <a:tc rowSpan="2">
                  <a:txBody>
                    <a:bodyPr/>
                    <a:lstStyle/>
                    <a:p>
                      <a:endParaRPr lang="zh-CN" altLang="en-US" sz="1400" dirty="0"/>
                    </a:p>
                  </a:txBody>
                  <a:tcPr marL="86664" marR="86664" marT="43332" marB="43332"/>
                </a:tc>
                <a:tc>
                  <a:txBody>
                    <a:bodyPr/>
                    <a:lstStyle/>
                    <a:p>
                      <a:r>
                        <a:rPr lang="en-US" altLang="zh-CN" sz="1400" dirty="0"/>
                        <a:t>naive</a:t>
                      </a:r>
                      <a:endParaRPr lang="zh-CN" altLang="en-US" sz="1400" dirty="0"/>
                    </a:p>
                  </a:txBody>
                  <a:tcPr marL="73160" marR="73160" marT="36580" marB="36580"/>
                </a:tc>
                <a:tc>
                  <a:txBody>
                    <a:bodyPr/>
                    <a:lstStyle/>
                    <a:p>
                      <a:r>
                        <a:rPr lang="en-US" altLang="zh-CN" sz="1400" dirty="0"/>
                        <a:t>14h</a:t>
                      </a:r>
                      <a:endParaRPr lang="zh-CN" altLang="en-US" sz="1400" dirty="0"/>
                    </a:p>
                  </a:txBody>
                  <a:tcPr marL="73160" marR="73160" marT="36580" marB="36580"/>
                </a:tc>
                <a:extLst>
                  <a:ext uri="{0D108BD9-81ED-4DB2-BD59-A6C34878D82A}">
                    <a16:rowId xmlns="" xmlns:a16="http://schemas.microsoft.com/office/drawing/2014/main" val="10003"/>
                  </a:ext>
                </a:extLst>
              </a:tr>
              <a:tr h="452574">
                <a:tc vMerge="1">
                  <a:txBody>
                    <a:bodyPr/>
                    <a:lstStyle/>
                    <a:p>
                      <a:endParaRPr lang="zh-CN"/>
                    </a:p>
                  </a:txBody>
                  <a:tcPr/>
                </a:tc>
                <a:tc>
                  <a:txBody>
                    <a:bodyPr/>
                    <a:lstStyle/>
                    <a:p>
                      <a:r>
                        <a:rPr lang="en-US" altLang="zh-CN" sz="1400" dirty="0"/>
                        <a:t>accelerated</a:t>
                      </a:r>
                      <a:endParaRPr lang="zh-CN" altLang="en-US" sz="1400" dirty="0"/>
                    </a:p>
                  </a:txBody>
                  <a:tcPr marL="73160" marR="73160" marT="36580" marB="36580"/>
                </a:tc>
                <a:tc>
                  <a:txBody>
                    <a:bodyPr/>
                    <a:lstStyle/>
                    <a:p>
                      <a:r>
                        <a:rPr lang="en-US" altLang="zh-CN" sz="1400" dirty="0"/>
                        <a:t>10min</a:t>
                      </a:r>
                      <a:endParaRPr lang="zh-CN" altLang="en-US" sz="1400" dirty="0"/>
                    </a:p>
                  </a:txBody>
                  <a:tcPr marL="73160" marR="73160" marT="36580" marB="36580"/>
                </a:tc>
                <a:extLst>
                  <a:ext uri="{0D108BD9-81ED-4DB2-BD59-A6C34878D82A}">
                    <a16:rowId xmlns="" xmlns:a16="http://schemas.microsoft.com/office/drawing/2014/main" val="10004"/>
                  </a:ext>
                </a:extLst>
              </a:tr>
              <a:tr h="584896">
                <a:tc rowSpan="2">
                  <a:txBody>
                    <a:bodyPr/>
                    <a:lstStyle/>
                    <a:p>
                      <a:endParaRPr lang="zh-CN" altLang="en-US" sz="1400" dirty="0"/>
                    </a:p>
                  </a:txBody>
                  <a:tcPr marL="86664" marR="86664" marT="43332" marB="43332"/>
                </a:tc>
                <a:tc>
                  <a:txBody>
                    <a:bodyPr/>
                    <a:lstStyle/>
                    <a:p>
                      <a:r>
                        <a:rPr lang="en-US" altLang="zh-CN" sz="1400" dirty="0"/>
                        <a:t>Naïve</a:t>
                      </a:r>
                      <a:endParaRPr lang="zh-CN" altLang="en-US" sz="1400" dirty="0"/>
                    </a:p>
                  </a:txBody>
                  <a:tcPr marL="73160" marR="73160" marT="36580" marB="36580"/>
                </a:tc>
                <a:tc>
                  <a:txBody>
                    <a:bodyPr/>
                    <a:lstStyle/>
                    <a:p>
                      <a:r>
                        <a:rPr lang="en-US" altLang="zh-CN" sz="1400" dirty="0"/>
                        <a:t>16h</a:t>
                      </a:r>
                      <a:endParaRPr lang="zh-CN" altLang="en-US" sz="1400" dirty="0"/>
                    </a:p>
                  </a:txBody>
                  <a:tcPr marL="73160" marR="73160" marT="36580" marB="36580"/>
                </a:tc>
                <a:extLst>
                  <a:ext uri="{0D108BD9-81ED-4DB2-BD59-A6C34878D82A}">
                    <a16:rowId xmlns="" xmlns:a16="http://schemas.microsoft.com/office/drawing/2014/main" val="10005"/>
                  </a:ext>
                </a:extLst>
              </a:tr>
              <a:tr h="584896">
                <a:tc vMerge="1">
                  <a:txBody>
                    <a:bodyPr/>
                    <a:lstStyle/>
                    <a:p>
                      <a:endParaRPr lang="zh-CN"/>
                    </a:p>
                  </a:txBody>
                  <a:tcPr/>
                </a:tc>
                <a:tc>
                  <a:txBody>
                    <a:bodyPr/>
                    <a:lstStyle/>
                    <a:p>
                      <a:r>
                        <a:rPr lang="en-US" altLang="zh-CN" sz="1400" dirty="0"/>
                        <a:t>accelerated</a:t>
                      </a:r>
                      <a:endParaRPr lang="zh-CN" altLang="en-US" sz="1400" dirty="0"/>
                    </a:p>
                  </a:txBody>
                  <a:tcPr marL="73160" marR="73160" marT="36580" marB="36580"/>
                </a:tc>
                <a:tc>
                  <a:txBody>
                    <a:bodyPr/>
                    <a:lstStyle/>
                    <a:p>
                      <a:r>
                        <a:rPr lang="en-US" altLang="zh-CN" sz="1400" dirty="0"/>
                        <a:t>10min</a:t>
                      </a:r>
                      <a:endParaRPr lang="zh-CN" altLang="en-US" sz="1400" dirty="0"/>
                    </a:p>
                  </a:txBody>
                  <a:tcPr marL="73160" marR="73160" marT="36580" marB="36580"/>
                </a:tc>
                <a:extLst>
                  <a:ext uri="{0D108BD9-81ED-4DB2-BD59-A6C34878D82A}">
                    <a16:rowId xmlns="" xmlns:a16="http://schemas.microsoft.com/office/drawing/2014/main" val="10006"/>
                  </a:ext>
                </a:extLst>
              </a:tr>
            </a:tbl>
          </a:graphicData>
        </a:graphic>
      </p:graphicFrame>
      <p:pic>
        <p:nvPicPr>
          <p:cNvPr id="9" name="Picture 8"/>
          <p:cNvPicPr>
            <a:picLocks noChangeAspect="1"/>
          </p:cNvPicPr>
          <p:nvPr/>
        </p:nvPicPr>
        <p:blipFill>
          <a:blip r:embed="rId3"/>
          <a:stretch>
            <a:fillRect/>
          </a:stretch>
        </p:blipFill>
        <p:spPr>
          <a:xfrm>
            <a:off x="4214074" y="2609656"/>
            <a:ext cx="1152088" cy="1152088"/>
          </a:xfrm>
          <a:prstGeom prst="rect">
            <a:avLst/>
          </a:prstGeom>
        </p:spPr>
      </p:pic>
      <p:pic>
        <p:nvPicPr>
          <p:cNvPr id="13" name="Picture 12"/>
          <p:cNvPicPr>
            <a:picLocks noChangeAspect="1"/>
          </p:cNvPicPr>
          <p:nvPr/>
        </p:nvPicPr>
        <p:blipFill>
          <a:blip r:embed="rId4"/>
          <a:stretch>
            <a:fillRect/>
          </a:stretch>
        </p:blipFill>
        <p:spPr>
          <a:xfrm>
            <a:off x="5489538" y="2609656"/>
            <a:ext cx="1152088" cy="1152088"/>
          </a:xfrm>
          <a:prstGeom prst="rect">
            <a:avLst/>
          </a:prstGeom>
        </p:spPr>
      </p:pic>
      <p:pic>
        <p:nvPicPr>
          <p:cNvPr id="17" name="Picture 16"/>
          <p:cNvPicPr>
            <a:picLocks noChangeAspect="1"/>
          </p:cNvPicPr>
          <p:nvPr/>
        </p:nvPicPr>
        <p:blipFill>
          <a:blip r:embed="rId5"/>
          <a:stretch>
            <a:fillRect/>
          </a:stretch>
        </p:blipFill>
        <p:spPr>
          <a:xfrm>
            <a:off x="4271446" y="3761744"/>
            <a:ext cx="1030769" cy="1030769"/>
          </a:xfrm>
          <a:prstGeom prst="rect">
            <a:avLst/>
          </a:prstGeom>
        </p:spPr>
      </p:pic>
      <p:pic>
        <p:nvPicPr>
          <p:cNvPr id="19" name="Picture 18"/>
          <p:cNvPicPr>
            <a:picLocks noChangeAspect="1"/>
          </p:cNvPicPr>
          <p:nvPr/>
        </p:nvPicPr>
        <p:blipFill>
          <a:blip r:embed="rId6"/>
          <a:stretch>
            <a:fillRect/>
          </a:stretch>
        </p:blipFill>
        <p:spPr>
          <a:xfrm flipH="1">
            <a:off x="5546910" y="3761743"/>
            <a:ext cx="1030769" cy="1030769"/>
          </a:xfrm>
          <a:prstGeom prst="rect">
            <a:avLst/>
          </a:prstGeom>
        </p:spPr>
      </p:pic>
      <p:pic>
        <p:nvPicPr>
          <p:cNvPr id="23" name="Picture 22"/>
          <p:cNvPicPr>
            <a:picLocks noChangeAspect="1"/>
          </p:cNvPicPr>
          <p:nvPr/>
        </p:nvPicPr>
        <p:blipFill>
          <a:blip r:embed="rId7"/>
          <a:stretch>
            <a:fillRect/>
          </a:stretch>
        </p:blipFill>
        <p:spPr>
          <a:xfrm>
            <a:off x="4210786" y="4814873"/>
            <a:ext cx="1152088" cy="1152088"/>
          </a:xfrm>
          <a:prstGeom prst="rect">
            <a:avLst/>
          </a:prstGeom>
        </p:spPr>
      </p:pic>
      <p:pic>
        <p:nvPicPr>
          <p:cNvPr id="25" name="Picture 24"/>
          <p:cNvPicPr>
            <a:picLocks noChangeAspect="1"/>
          </p:cNvPicPr>
          <p:nvPr/>
        </p:nvPicPr>
        <p:blipFill>
          <a:blip r:embed="rId8"/>
          <a:stretch>
            <a:fillRect/>
          </a:stretch>
        </p:blipFill>
        <p:spPr>
          <a:xfrm>
            <a:off x="5482962" y="4814873"/>
            <a:ext cx="1152088" cy="1152088"/>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a:t>
            </a:r>
            <a:endParaRPr lang="zh-CN" altLang="en-US" dirty="0"/>
          </a:p>
        </p:txBody>
      </p:sp>
      <p:sp>
        <p:nvSpPr>
          <p:cNvPr id="3" name="Content Placeholder 2"/>
          <p:cNvSpPr>
            <a:spLocks noGrp="1"/>
          </p:cNvSpPr>
          <p:nvPr>
            <p:ph idx="1"/>
          </p:nvPr>
        </p:nvSpPr>
        <p:spPr>
          <a:xfrm>
            <a:off x="474508" y="2005013"/>
            <a:ext cx="4859491" cy="3855098"/>
          </a:xfrm>
        </p:spPr>
        <p:txBody>
          <a:bodyPr>
            <a:normAutofit/>
          </a:bodyPr>
          <a:lstStyle/>
          <a:p>
            <a:r>
              <a:rPr lang="en-US" altLang="zh-CN" sz="2400" dirty="0"/>
              <a:t>Number of basic mechanisms</a:t>
            </a:r>
            <a:endParaRPr lang="zh-CN" altLang="en-US" sz="2400"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21</a:t>
            </a:fld>
            <a:endParaRPr lang="en-US"/>
          </a:p>
        </p:txBody>
      </p:sp>
      <p:pic>
        <p:nvPicPr>
          <p:cNvPr id="9" name="图片 15">
            <a:extLst>
              <a:ext uri="{FF2B5EF4-FFF2-40B4-BE49-F238E27FC236}">
                <a16:creationId xmlns="" xmlns:a16="http://schemas.microsoft.com/office/drawing/2014/main" id="{5ADD3A7E-C1D0-4D4E-8846-E26568CB9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734" y="2594335"/>
            <a:ext cx="3585050" cy="1572239"/>
          </a:xfrm>
          <a:prstGeom prst="rect">
            <a:avLst/>
          </a:prstGeom>
        </p:spPr>
      </p:pic>
      <p:pic>
        <p:nvPicPr>
          <p:cNvPr id="10" name="图片 16">
            <a:extLst>
              <a:ext uri="{FF2B5EF4-FFF2-40B4-BE49-F238E27FC236}">
                <a16:creationId xmlns="" xmlns:a16="http://schemas.microsoft.com/office/drawing/2014/main" id="{974E79A6-574B-4B06-A750-5C2CCF9A8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156" y="2572195"/>
            <a:ext cx="3585050" cy="1572239"/>
          </a:xfrm>
          <a:prstGeom prst="rect">
            <a:avLst/>
          </a:prstGeom>
        </p:spPr>
      </p:pic>
      <p:pic>
        <p:nvPicPr>
          <p:cNvPr id="11" name="图片 17">
            <a:extLst>
              <a:ext uri="{FF2B5EF4-FFF2-40B4-BE49-F238E27FC236}">
                <a16:creationId xmlns="" xmlns:a16="http://schemas.microsoft.com/office/drawing/2014/main" id="{D5DC6F05-59BB-40C1-AB89-D16A4097A4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209" y="4479590"/>
            <a:ext cx="3585050" cy="1572239"/>
          </a:xfrm>
          <a:prstGeom prst="rect">
            <a:avLst/>
          </a:prstGeom>
        </p:spPr>
      </p:pic>
      <p:pic>
        <p:nvPicPr>
          <p:cNvPr id="12" name="图片 18">
            <a:extLst>
              <a:ext uri="{FF2B5EF4-FFF2-40B4-BE49-F238E27FC236}">
                <a16:creationId xmlns="" xmlns:a16="http://schemas.microsoft.com/office/drawing/2014/main" id="{B2BB3707-81E5-4053-A83E-E08A5E38EF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8945" y="4417892"/>
            <a:ext cx="3585050" cy="1572239"/>
          </a:xfrm>
          <a:prstGeom prst="rect">
            <a:avLst/>
          </a:prstGeom>
        </p:spPr>
      </p:pic>
      <p:pic>
        <p:nvPicPr>
          <p:cNvPr id="13" name="图片 19">
            <a:extLst>
              <a:ext uri="{FF2B5EF4-FFF2-40B4-BE49-F238E27FC236}">
                <a16:creationId xmlns="" xmlns:a16="http://schemas.microsoft.com/office/drawing/2014/main" id="{473D8273-0DB0-46A6-B3A2-29D5734511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6681" y="4418821"/>
            <a:ext cx="3723618" cy="1633008"/>
          </a:xfrm>
          <a:prstGeom prst="rect">
            <a:avLst/>
          </a:prstGeom>
        </p:spPr>
      </p:pic>
      <p:sp>
        <p:nvSpPr>
          <p:cNvPr id="14" name="文本框 1">
            <a:extLst>
              <a:ext uri="{FF2B5EF4-FFF2-40B4-BE49-F238E27FC236}">
                <a16:creationId xmlns="" xmlns:a16="http://schemas.microsoft.com/office/drawing/2014/main" id="{1A60AF39-3783-467B-A4CD-E9AF39809B0E}"/>
              </a:ext>
            </a:extLst>
          </p:cNvPr>
          <p:cNvSpPr txBox="1"/>
          <p:nvPr/>
        </p:nvSpPr>
        <p:spPr>
          <a:xfrm>
            <a:off x="3280170" y="3930526"/>
            <a:ext cx="1632178" cy="338554"/>
          </a:xfrm>
          <a:prstGeom prst="rect">
            <a:avLst/>
          </a:prstGeom>
          <a:noFill/>
        </p:spPr>
        <p:txBody>
          <a:bodyPr wrap="none" rtlCol="0">
            <a:spAutoFit/>
          </a:bodyPr>
          <a:lstStyle/>
          <a:p>
            <a:r>
              <a:rPr lang="en-US" altLang="zh-CN" sz="1600" dirty="0"/>
              <a:t>Num. of Mech.: 1</a:t>
            </a:r>
            <a:endParaRPr lang="zh-CN" altLang="en-US" sz="1600" dirty="0"/>
          </a:p>
        </p:txBody>
      </p:sp>
      <p:sp>
        <p:nvSpPr>
          <p:cNvPr id="15" name="文本框 13">
            <a:extLst>
              <a:ext uri="{FF2B5EF4-FFF2-40B4-BE49-F238E27FC236}">
                <a16:creationId xmlns="" xmlns:a16="http://schemas.microsoft.com/office/drawing/2014/main" id="{899E685E-063D-4B52-909B-E4693691E411}"/>
              </a:ext>
            </a:extLst>
          </p:cNvPr>
          <p:cNvSpPr txBox="1"/>
          <p:nvPr/>
        </p:nvSpPr>
        <p:spPr>
          <a:xfrm>
            <a:off x="7210592" y="3930526"/>
            <a:ext cx="1632178" cy="338554"/>
          </a:xfrm>
          <a:prstGeom prst="rect">
            <a:avLst/>
          </a:prstGeom>
          <a:noFill/>
        </p:spPr>
        <p:txBody>
          <a:bodyPr wrap="none" rtlCol="0">
            <a:spAutoFit/>
          </a:bodyPr>
          <a:lstStyle/>
          <a:p>
            <a:r>
              <a:rPr lang="en-US" altLang="zh-CN" sz="1600" dirty="0"/>
              <a:t>Num. of Mech.: 2</a:t>
            </a:r>
            <a:endParaRPr lang="zh-CN" altLang="en-US" sz="1600" dirty="0"/>
          </a:p>
        </p:txBody>
      </p:sp>
      <p:sp>
        <p:nvSpPr>
          <p:cNvPr id="17" name="文本框 14">
            <a:extLst>
              <a:ext uri="{FF2B5EF4-FFF2-40B4-BE49-F238E27FC236}">
                <a16:creationId xmlns="" xmlns:a16="http://schemas.microsoft.com/office/drawing/2014/main" id="{657296DC-E668-4421-9274-2506627C498C}"/>
              </a:ext>
            </a:extLst>
          </p:cNvPr>
          <p:cNvSpPr txBox="1"/>
          <p:nvPr/>
        </p:nvSpPr>
        <p:spPr>
          <a:xfrm>
            <a:off x="1401302" y="5925035"/>
            <a:ext cx="1632178" cy="338554"/>
          </a:xfrm>
          <a:prstGeom prst="rect">
            <a:avLst/>
          </a:prstGeom>
          <a:noFill/>
        </p:spPr>
        <p:txBody>
          <a:bodyPr wrap="none" rtlCol="0">
            <a:spAutoFit/>
          </a:bodyPr>
          <a:lstStyle/>
          <a:p>
            <a:r>
              <a:rPr lang="en-US" altLang="zh-CN" sz="1600" dirty="0"/>
              <a:t>Num. of Mech.: 3</a:t>
            </a:r>
            <a:endParaRPr lang="zh-CN" altLang="en-US" sz="1600" dirty="0"/>
          </a:p>
        </p:txBody>
      </p:sp>
      <p:sp>
        <p:nvSpPr>
          <p:cNvPr id="18" name="文本框 20">
            <a:extLst>
              <a:ext uri="{FF2B5EF4-FFF2-40B4-BE49-F238E27FC236}">
                <a16:creationId xmlns="" xmlns:a16="http://schemas.microsoft.com/office/drawing/2014/main" id="{70263861-C835-4B4F-AA59-CE65B24F3CA2}"/>
              </a:ext>
            </a:extLst>
          </p:cNvPr>
          <p:cNvSpPr txBox="1"/>
          <p:nvPr/>
        </p:nvSpPr>
        <p:spPr>
          <a:xfrm>
            <a:off x="5331724" y="5925035"/>
            <a:ext cx="1632178" cy="338554"/>
          </a:xfrm>
          <a:prstGeom prst="rect">
            <a:avLst/>
          </a:prstGeom>
          <a:noFill/>
        </p:spPr>
        <p:txBody>
          <a:bodyPr wrap="none" rtlCol="0">
            <a:spAutoFit/>
          </a:bodyPr>
          <a:lstStyle/>
          <a:p>
            <a:r>
              <a:rPr lang="en-US" altLang="zh-CN" sz="1600" dirty="0"/>
              <a:t>Num. of Mech.: 4</a:t>
            </a:r>
            <a:endParaRPr lang="zh-CN" altLang="en-US" sz="1600" dirty="0"/>
          </a:p>
        </p:txBody>
      </p:sp>
      <p:sp>
        <p:nvSpPr>
          <p:cNvPr id="19" name="文本框 21">
            <a:extLst>
              <a:ext uri="{FF2B5EF4-FFF2-40B4-BE49-F238E27FC236}">
                <a16:creationId xmlns="" xmlns:a16="http://schemas.microsoft.com/office/drawing/2014/main" id="{8B4C5790-1A00-4AB6-BC3F-BE169EB34269}"/>
              </a:ext>
            </a:extLst>
          </p:cNvPr>
          <p:cNvSpPr txBox="1"/>
          <p:nvPr/>
        </p:nvSpPr>
        <p:spPr>
          <a:xfrm>
            <a:off x="8993739" y="5925035"/>
            <a:ext cx="1632178" cy="338554"/>
          </a:xfrm>
          <a:prstGeom prst="rect">
            <a:avLst/>
          </a:prstGeom>
          <a:noFill/>
        </p:spPr>
        <p:txBody>
          <a:bodyPr wrap="none" rtlCol="0">
            <a:spAutoFit/>
          </a:bodyPr>
          <a:lstStyle/>
          <a:p>
            <a:r>
              <a:rPr lang="en-US" altLang="zh-CN" sz="1600" dirty="0"/>
              <a:t>Num. of Mech.: 5</a:t>
            </a:r>
            <a:endParaRPr lang="zh-CN" altLang="en-US" sz="1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Results</a:t>
            </a:r>
            <a:endParaRPr lang="zh-CN" altLang="en-US" dirty="0"/>
          </a:p>
        </p:txBody>
      </p:sp>
      <p:sp>
        <p:nvSpPr>
          <p:cNvPr id="3" name="Content Placeholder 2"/>
          <p:cNvSpPr>
            <a:spLocks noGrp="1"/>
          </p:cNvSpPr>
          <p:nvPr>
            <p:ph sz="half" idx="1"/>
          </p:nvPr>
        </p:nvSpPr>
        <p:spPr/>
        <p:txBody>
          <a:bodyPr>
            <a:normAutofit/>
          </a:bodyPr>
          <a:lstStyle/>
          <a:p>
            <a:r>
              <a:rPr lang="en-US" altLang="zh-CN" sz="2400" dirty="0"/>
              <a:t>Simple examples</a:t>
            </a:r>
            <a:endParaRPr lang="zh-CN" altLang="en-US" sz="2400"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22</a:t>
            </a:fld>
            <a:endParaRPr lang="en-US"/>
          </a:p>
        </p:txBody>
      </p:sp>
      <p:pic>
        <p:nvPicPr>
          <p:cNvPr id="8" name="simulation_basic">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rotWithShape="1">
          <a:blip r:embed="rId5"/>
          <a:srcRect t="20739" b="17490"/>
          <a:stretch>
            <a:fillRect/>
          </a:stretch>
        </p:blipFill>
        <p:spPr>
          <a:xfrm>
            <a:off x="1992630" y="2485390"/>
            <a:ext cx="8206740" cy="31165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1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Results</a:t>
            </a:r>
            <a:endParaRPr lang="zh-CN" altLang="en-US"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23</a:t>
            </a:fld>
            <a:endParaRPr lang="en-US"/>
          </a:p>
        </p:txBody>
      </p:sp>
      <p:pic>
        <p:nvPicPr>
          <p:cNvPr id="8" name="simulation_0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69540" y="2263875"/>
            <a:ext cx="6852920" cy="3855085"/>
          </a:xfrm>
          <a:prstGeom prst="rect">
            <a:avLst/>
          </a:prstGeom>
        </p:spPr>
      </p:pic>
      <p:sp>
        <p:nvSpPr>
          <p:cNvPr id="11" name="Content Placeholder 2"/>
          <p:cNvSpPr>
            <a:spLocks noGrp="1"/>
          </p:cNvSpPr>
          <p:nvPr/>
        </p:nvSpPr>
        <p:spPr>
          <a:xfrm>
            <a:off x="485693" y="1497012"/>
            <a:ext cx="5544708" cy="38639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600" kern="1200">
                <a:solidFill>
                  <a:schemeClr val="tx1"/>
                </a:solidFill>
                <a:latin typeface="+mn-lt"/>
                <a:ea typeface="+mn-ea"/>
                <a:cs typeface="+mn-cs"/>
              </a:defRPr>
            </a:lvl1pPr>
            <a:lvl2pPr marL="460375" indent="-230505" algn="l" defTabSz="914400" rtl="0" eaLnBrk="1" latinLnBrk="0" hangingPunct="1">
              <a:lnSpc>
                <a:spcPct val="100000"/>
              </a:lnSpc>
              <a:spcBef>
                <a:spcPts val="500"/>
              </a:spcBef>
              <a:spcAft>
                <a:spcPts val="600"/>
              </a:spcAft>
              <a:buFont typeface=".AppleSystemUIFont" charset="-120"/>
              <a:buChar char="–"/>
              <a:defRPr sz="1400" kern="1200">
                <a:solidFill>
                  <a:schemeClr val="tx1"/>
                </a:solidFill>
                <a:latin typeface="+mn-lt"/>
                <a:ea typeface="+mn-ea"/>
                <a:cs typeface="+mn-cs"/>
              </a:defRPr>
            </a:lvl2pPr>
            <a:lvl3pPr marL="690880"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3pPr>
            <a:lvl4pPr marL="920750" indent="-230505" algn="l" defTabSz="914400" rtl="0" eaLnBrk="1" latinLnBrk="0" hangingPunct="1">
              <a:lnSpc>
                <a:spcPct val="100000"/>
              </a:lnSpc>
              <a:spcBef>
                <a:spcPts val="500"/>
              </a:spcBef>
              <a:spcAft>
                <a:spcPts val="600"/>
              </a:spcAft>
              <a:buFont typeface=".AppleSystemUIFont" charset="-120"/>
              <a:buChar char="–"/>
              <a:defRPr sz="1200" kern="1200">
                <a:solidFill>
                  <a:schemeClr val="tx1"/>
                </a:solidFill>
                <a:latin typeface="+mn-lt"/>
                <a:ea typeface="+mn-ea"/>
                <a:cs typeface="+mn-cs"/>
              </a:defRPr>
            </a:lvl4pPr>
            <a:lvl5pPr marL="1151255"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Simulated examples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9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Results</a:t>
            </a:r>
            <a:endParaRPr lang="zh-CN" altLang="en-US"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24</a:t>
            </a:fld>
            <a:endParaRPr lang="en-US"/>
          </a:p>
        </p:txBody>
      </p:sp>
      <p:pic>
        <p:nvPicPr>
          <p:cNvPr id="8" name="simulation_0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69540" y="2263875"/>
            <a:ext cx="6852920" cy="3855085"/>
          </a:xfrm>
          <a:prstGeom prst="rect">
            <a:avLst/>
          </a:prstGeom>
        </p:spPr>
      </p:pic>
      <p:sp>
        <p:nvSpPr>
          <p:cNvPr id="11" name="Content Placeholder 2"/>
          <p:cNvSpPr>
            <a:spLocks noGrp="1"/>
          </p:cNvSpPr>
          <p:nvPr/>
        </p:nvSpPr>
        <p:spPr>
          <a:xfrm>
            <a:off x="485693" y="1497012"/>
            <a:ext cx="5544708" cy="38639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600" kern="1200">
                <a:solidFill>
                  <a:schemeClr val="tx1"/>
                </a:solidFill>
                <a:latin typeface="+mn-lt"/>
                <a:ea typeface="+mn-ea"/>
                <a:cs typeface="+mn-cs"/>
              </a:defRPr>
            </a:lvl1pPr>
            <a:lvl2pPr marL="460375" indent="-230505" algn="l" defTabSz="914400" rtl="0" eaLnBrk="1" latinLnBrk="0" hangingPunct="1">
              <a:lnSpc>
                <a:spcPct val="100000"/>
              </a:lnSpc>
              <a:spcBef>
                <a:spcPts val="500"/>
              </a:spcBef>
              <a:spcAft>
                <a:spcPts val="600"/>
              </a:spcAft>
              <a:buFont typeface=".AppleSystemUIFont" charset="-120"/>
              <a:buChar char="–"/>
              <a:defRPr sz="1400" kern="1200">
                <a:solidFill>
                  <a:schemeClr val="tx1"/>
                </a:solidFill>
                <a:latin typeface="+mn-lt"/>
                <a:ea typeface="+mn-ea"/>
                <a:cs typeface="+mn-cs"/>
              </a:defRPr>
            </a:lvl2pPr>
            <a:lvl3pPr marL="690880"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3pPr>
            <a:lvl4pPr marL="920750" indent="-230505" algn="l" defTabSz="914400" rtl="0" eaLnBrk="1" latinLnBrk="0" hangingPunct="1">
              <a:lnSpc>
                <a:spcPct val="100000"/>
              </a:lnSpc>
              <a:spcBef>
                <a:spcPts val="500"/>
              </a:spcBef>
              <a:spcAft>
                <a:spcPts val="600"/>
              </a:spcAft>
              <a:buFont typeface=".AppleSystemUIFont" charset="-120"/>
              <a:buChar char="–"/>
              <a:defRPr sz="1200" kern="1200">
                <a:solidFill>
                  <a:schemeClr val="tx1"/>
                </a:solidFill>
                <a:latin typeface="+mn-lt"/>
                <a:ea typeface="+mn-ea"/>
                <a:cs typeface="+mn-cs"/>
              </a:defRPr>
            </a:lvl4pPr>
            <a:lvl5pPr marL="1151255"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Simulated examples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9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Results</a:t>
            </a:r>
            <a:endParaRPr lang="zh-CN" altLang="en-US"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25</a:t>
            </a:fld>
            <a:endParaRPr lang="en-US"/>
          </a:p>
        </p:txBody>
      </p:sp>
      <p:pic>
        <p:nvPicPr>
          <p:cNvPr id="6" name="simulation_0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96108" y="2263875"/>
            <a:ext cx="6853508" cy="3855098"/>
          </a:xfrm>
          <a:prstGeom prst="rect">
            <a:avLst/>
          </a:prstGeom>
        </p:spPr>
      </p:pic>
      <p:sp>
        <p:nvSpPr>
          <p:cNvPr id="11" name="Content Placeholder 2"/>
          <p:cNvSpPr>
            <a:spLocks noGrp="1"/>
          </p:cNvSpPr>
          <p:nvPr/>
        </p:nvSpPr>
        <p:spPr>
          <a:xfrm>
            <a:off x="475092" y="1497012"/>
            <a:ext cx="5544708" cy="38639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600" kern="1200">
                <a:solidFill>
                  <a:schemeClr val="tx1"/>
                </a:solidFill>
                <a:latin typeface="+mn-lt"/>
                <a:ea typeface="+mn-ea"/>
                <a:cs typeface="+mn-cs"/>
              </a:defRPr>
            </a:lvl1pPr>
            <a:lvl2pPr marL="460375" indent="-230505" algn="l" defTabSz="914400" rtl="0" eaLnBrk="1" latinLnBrk="0" hangingPunct="1">
              <a:lnSpc>
                <a:spcPct val="100000"/>
              </a:lnSpc>
              <a:spcBef>
                <a:spcPts val="500"/>
              </a:spcBef>
              <a:spcAft>
                <a:spcPts val="600"/>
              </a:spcAft>
              <a:buFont typeface=".AppleSystemUIFont" charset="-120"/>
              <a:buChar char="–"/>
              <a:defRPr sz="1400" kern="1200">
                <a:solidFill>
                  <a:schemeClr val="tx1"/>
                </a:solidFill>
                <a:latin typeface="+mn-lt"/>
                <a:ea typeface="+mn-ea"/>
                <a:cs typeface="+mn-cs"/>
              </a:defRPr>
            </a:lvl2pPr>
            <a:lvl3pPr marL="690880"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3pPr>
            <a:lvl4pPr marL="920750" indent="-230505" algn="l" defTabSz="914400" rtl="0" eaLnBrk="1" latinLnBrk="0" hangingPunct="1">
              <a:lnSpc>
                <a:spcPct val="100000"/>
              </a:lnSpc>
              <a:spcBef>
                <a:spcPts val="500"/>
              </a:spcBef>
              <a:spcAft>
                <a:spcPts val="600"/>
              </a:spcAft>
              <a:buFont typeface=".AppleSystemUIFont" charset="-120"/>
              <a:buChar char="–"/>
              <a:defRPr sz="1200" kern="1200">
                <a:solidFill>
                  <a:schemeClr val="tx1"/>
                </a:solidFill>
                <a:latin typeface="+mn-lt"/>
                <a:ea typeface="+mn-ea"/>
                <a:cs typeface="+mn-cs"/>
              </a:defRPr>
            </a:lvl4pPr>
            <a:lvl5pPr marL="1151255"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Simulated examples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A3FD2B-274E-4764-9761-1DDB5D7CA737}"/>
              </a:ext>
            </a:extLst>
          </p:cNvPr>
          <p:cNvSpPr>
            <a:spLocks noGrp="1"/>
          </p:cNvSpPr>
          <p:nvPr>
            <p:ph type="title"/>
          </p:nvPr>
        </p:nvSpPr>
        <p:spPr/>
        <p:txBody>
          <a:bodyPr/>
          <a:lstStyle/>
          <a:p>
            <a:r>
              <a:rPr lang="en-US" altLang="zh-CN" dirty="0"/>
              <a:t>Results</a:t>
            </a:r>
            <a:endParaRPr lang="zh-CN" altLang="en-US" dirty="0"/>
          </a:p>
        </p:txBody>
      </p:sp>
      <p:sp>
        <p:nvSpPr>
          <p:cNvPr id="3" name="Content Placeholder 2">
            <a:extLst>
              <a:ext uri="{FF2B5EF4-FFF2-40B4-BE49-F238E27FC236}">
                <a16:creationId xmlns="" xmlns:a16="http://schemas.microsoft.com/office/drawing/2014/main" id="{95DE2E7E-815A-48E6-8602-388CEE715796}"/>
              </a:ext>
            </a:extLst>
          </p:cNvPr>
          <p:cNvSpPr>
            <a:spLocks noGrp="1"/>
          </p:cNvSpPr>
          <p:nvPr>
            <p:ph idx="1"/>
          </p:nvPr>
        </p:nvSpPr>
        <p:spPr>
          <a:xfrm>
            <a:off x="485693" y="1501451"/>
            <a:ext cx="11096707" cy="3855098"/>
          </a:xfrm>
        </p:spPr>
        <p:txBody>
          <a:bodyPr/>
          <a:lstStyle/>
          <a:p>
            <a:r>
              <a:rPr lang="en-US" altLang="zh-CN" sz="2400" dirty="0"/>
              <a:t>Simulated examples</a:t>
            </a:r>
            <a:endParaRPr lang="zh-CN" altLang="en-US" sz="2400" dirty="0"/>
          </a:p>
          <a:p>
            <a:endParaRPr lang="zh-CN" altLang="en-US" dirty="0"/>
          </a:p>
        </p:txBody>
      </p:sp>
      <p:sp>
        <p:nvSpPr>
          <p:cNvPr id="4" name="Footer Placeholder 3">
            <a:extLst>
              <a:ext uri="{FF2B5EF4-FFF2-40B4-BE49-F238E27FC236}">
                <a16:creationId xmlns="" xmlns:a16="http://schemas.microsoft.com/office/drawing/2014/main" id="{613EBB01-E9A0-4861-9EED-125F4A25062A}"/>
              </a:ext>
            </a:extLst>
          </p:cNvPr>
          <p:cNvSpPr>
            <a:spLocks noGrp="1"/>
          </p:cNvSpPr>
          <p:nvPr>
            <p:ph type="ftr" sz="quarter" idx="11"/>
          </p:nvPr>
        </p:nvSpPr>
        <p:spPr/>
        <p:txBody>
          <a:bodyPr/>
          <a:lstStyle/>
          <a:p>
            <a:r>
              <a:rPr lang="en-US"/>
              <a:t>© 2018 SIGGRAPH. All Rights Reserved</a:t>
            </a:r>
            <a:endParaRPr lang="en-US" dirty="0"/>
          </a:p>
        </p:txBody>
      </p:sp>
      <p:sp>
        <p:nvSpPr>
          <p:cNvPr id="5" name="Slide Number Placeholder 4">
            <a:extLst>
              <a:ext uri="{FF2B5EF4-FFF2-40B4-BE49-F238E27FC236}">
                <a16:creationId xmlns="" xmlns:a16="http://schemas.microsoft.com/office/drawing/2014/main" id="{816913A9-D52B-4AE8-9343-B537740E8F33}"/>
              </a:ext>
            </a:extLst>
          </p:cNvPr>
          <p:cNvSpPr>
            <a:spLocks noGrp="1"/>
          </p:cNvSpPr>
          <p:nvPr>
            <p:ph type="sldNum" sz="quarter" idx="12"/>
          </p:nvPr>
        </p:nvSpPr>
        <p:spPr/>
        <p:txBody>
          <a:bodyPr/>
          <a:lstStyle/>
          <a:p>
            <a:fld id="{E29B65BC-2EC6-6640-9118-3890223F93F3}" type="slidenum">
              <a:rPr lang="en-US" smtClean="0"/>
              <a:t>26</a:t>
            </a:fld>
            <a:endParaRPr lang="en-US"/>
          </a:p>
        </p:txBody>
      </p:sp>
      <p:pic>
        <p:nvPicPr>
          <p:cNvPr id="6" name="simulation_04">
            <a:hlinkClick r:id="" action="ppaction://media"/>
            <a:extLst>
              <a:ext uri="{FF2B5EF4-FFF2-40B4-BE49-F238E27FC236}">
                <a16:creationId xmlns="" xmlns:a16="http://schemas.microsoft.com/office/drawing/2014/main" id="{935E7421-509F-47BA-9D10-16D588F222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42242" y="2185485"/>
            <a:ext cx="6853507" cy="3855098"/>
          </a:xfrm>
          <a:prstGeom prst="rect">
            <a:avLst/>
          </a:prstGeom>
        </p:spPr>
      </p:pic>
    </p:spTree>
    <p:extLst>
      <p:ext uri="{BB962C8B-B14F-4D97-AF65-F5344CB8AC3E}">
        <p14:creationId xmlns:p14="http://schemas.microsoft.com/office/powerpoint/2010/main" val="187586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Results</a:t>
            </a:r>
            <a:endParaRPr lang="zh-CN" altLang="en-US"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27</a:t>
            </a:fld>
            <a:endParaRPr lang="en-US"/>
          </a:p>
        </p:txBody>
      </p:sp>
      <p:sp>
        <p:nvSpPr>
          <p:cNvPr id="11" name="Content Placeholder 2"/>
          <p:cNvSpPr>
            <a:spLocks noGrp="1"/>
          </p:cNvSpPr>
          <p:nvPr/>
        </p:nvSpPr>
        <p:spPr>
          <a:xfrm>
            <a:off x="475092" y="1632684"/>
            <a:ext cx="5544708" cy="38639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600" kern="1200">
                <a:solidFill>
                  <a:schemeClr val="tx1"/>
                </a:solidFill>
                <a:latin typeface="+mn-lt"/>
                <a:ea typeface="+mn-ea"/>
                <a:cs typeface="+mn-cs"/>
              </a:defRPr>
            </a:lvl1pPr>
            <a:lvl2pPr marL="460375" indent="-230505" algn="l" defTabSz="914400" rtl="0" eaLnBrk="1" latinLnBrk="0" hangingPunct="1">
              <a:lnSpc>
                <a:spcPct val="100000"/>
              </a:lnSpc>
              <a:spcBef>
                <a:spcPts val="500"/>
              </a:spcBef>
              <a:spcAft>
                <a:spcPts val="600"/>
              </a:spcAft>
              <a:buFont typeface=".AppleSystemUIFont" charset="-120"/>
              <a:buChar char="–"/>
              <a:defRPr sz="1400" kern="1200">
                <a:solidFill>
                  <a:schemeClr val="tx1"/>
                </a:solidFill>
                <a:latin typeface="+mn-lt"/>
                <a:ea typeface="+mn-ea"/>
                <a:cs typeface="+mn-cs"/>
              </a:defRPr>
            </a:lvl2pPr>
            <a:lvl3pPr marL="690880"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3pPr>
            <a:lvl4pPr marL="920750" indent="-230505" algn="l" defTabSz="914400" rtl="0" eaLnBrk="1" latinLnBrk="0" hangingPunct="1">
              <a:lnSpc>
                <a:spcPct val="100000"/>
              </a:lnSpc>
              <a:spcBef>
                <a:spcPts val="500"/>
              </a:spcBef>
              <a:spcAft>
                <a:spcPts val="600"/>
              </a:spcAft>
              <a:buFont typeface=".AppleSystemUIFont" charset="-120"/>
              <a:buChar char="–"/>
              <a:defRPr sz="1200" kern="1200">
                <a:solidFill>
                  <a:schemeClr val="tx1"/>
                </a:solidFill>
                <a:latin typeface="+mn-lt"/>
                <a:ea typeface="+mn-ea"/>
                <a:cs typeface="+mn-cs"/>
              </a:defRPr>
            </a:lvl4pPr>
            <a:lvl5pPr marL="1151255"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Fabriacated examples</a:t>
            </a:r>
            <a:endParaRPr lang="zh-CN" altLang="en-US" sz="2400" dirty="0"/>
          </a:p>
        </p:txBody>
      </p:sp>
      <p:pic>
        <p:nvPicPr>
          <p:cNvPr id="7" name="fabrication_0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51130" y="2481688"/>
            <a:ext cx="6240870" cy="3510489"/>
          </a:xfrm>
          <a:prstGeom prst="rect">
            <a:avLst/>
          </a:prstGeom>
        </p:spPr>
      </p:pic>
      <p:pic>
        <p:nvPicPr>
          <p:cNvPr id="8" name="fabrication_0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481688"/>
            <a:ext cx="6184232" cy="3510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21" fill="hold"/>
                                        <p:tgtEl>
                                          <p:spTgt spid="8"/>
                                        </p:tgtEl>
                                      </p:cBhvr>
                                    </p:cmd>
                                  </p:childTnLst>
                                </p:cTn>
                              </p:par>
                            </p:childTnLst>
                          </p:cTn>
                        </p:par>
                        <p:par>
                          <p:cTn id="7" fill="hold">
                            <p:stCondLst>
                              <p:cond delay="11221"/>
                            </p:stCondLst>
                            <p:childTnLst>
                              <p:par>
                                <p:cTn id="8" presetID="1" presetClass="mediacall" presetSubtype="0" fill="hold" nodeType="afterEffect">
                                  <p:stCondLst>
                                    <p:cond delay="0"/>
                                  </p:stCondLst>
                                  <p:childTnLst>
                                    <p:cmd type="call" cmd="playFrom(0.0)">
                                      <p:cBhvr>
                                        <p:cTn id="9" dur="1004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Results</a:t>
            </a:r>
            <a:endParaRPr lang="zh-CN" altLang="en-US"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28</a:t>
            </a:fld>
            <a:endParaRPr lang="en-US"/>
          </a:p>
        </p:txBody>
      </p:sp>
      <p:sp>
        <p:nvSpPr>
          <p:cNvPr id="11" name="Content Placeholder 2"/>
          <p:cNvSpPr>
            <a:spLocks noGrp="1"/>
          </p:cNvSpPr>
          <p:nvPr/>
        </p:nvSpPr>
        <p:spPr>
          <a:xfrm>
            <a:off x="475092" y="1634310"/>
            <a:ext cx="5544708" cy="38639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600" kern="1200">
                <a:solidFill>
                  <a:schemeClr val="tx1"/>
                </a:solidFill>
                <a:latin typeface="+mn-lt"/>
                <a:ea typeface="+mn-ea"/>
                <a:cs typeface="+mn-cs"/>
              </a:defRPr>
            </a:lvl1pPr>
            <a:lvl2pPr marL="460375" indent="-230505" algn="l" defTabSz="914400" rtl="0" eaLnBrk="1" latinLnBrk="0" hangingPunct="1">
              <a:lnSpc>
                <a:spcPct val="100000"/>
              </a:lnSpc>
              <a:spcBef>
                <a:spcPts val="500"/>
              </a:spcBef>
              <a:spcAft>
                <a:spcPts val="600"/>
              </a:spcAft>
              <a:buFont typeface=".AppleSystemUIFont" charset="-120"/>
              <a:buChar char="–"/>
              <a:defRPr sz="1400" kern="1200">
                <a:solidFill>
                  <a:schemeClr val="tx1"/>
                </a:solidFill>
                <a:latin typeface="+mn-lt"/>
                <a:ea typeface="+mn-ea"/>
                <a:cs typeface="+mn-cs"/>
              </a:defRPr>
            </a:lvl2pPr>
            <a:lvl3pPr marL="690880"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3pPr>
            <a:lvl4pPr marL="920750" indent="-230505" algn="l" defTabSz="914400" rtl="0" eaLnBrk="1" latinLnBrk="0" hangingPunct="1">
              <a:lnSpc>
                <a:spcPct val="100000"/>
              </a:lnSpc>
              <a:spcBef>
                <a:spcPts val="500"/>
              </a:spcBef>
              <a:spcAft>
                <a:spcPts val="600"/>
              </a:spcAft>
              <a:buFont typeface=".AppleSystemUIFont" charset="-120"/>
              <a:buChar char="–"/>
              <a:defRPr sz="1200" kern="1200">
                <a:solidFill>
                  <a:schemeClr val="tx1"/>
                </a:solidFill>
                <a:latin typeface="+mn-lt"/>
                <a:ea typeface="+mn-ea"/>
                <a:cs typeface="+mn-cs"/>
              </a:defRPr>
            </a:lvl4pPr>
            <a:lvl5pPr marL="1151255" indent="-230505"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With ground collision check</a:t>
            </a:r>
          </a:p>
        </p:txBody>
      </p:sp>
      <p:pic>
        <p:nvPicPr>
          <p:cNvPr id="3" name="fabrication_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2428425"/>
            <a:ext cx="6132702" cy="3449645"/>
          </a:xfrm>
          <a:prstGeom prst="rect">
            <a:avLst/>
          </a:prstGeom>
        </p:spPr>
      </p:pic>
      <p:pic>
        <p:nvPicPr>
          <p:cNvPr id="9" name="fabrication_0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59298" y="2428424"/>
            <a:ext cx="6132702" cy="3449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7" fill="hold"/>
                                        <p:tgtEl>
                                          <p:spTgt spid="3"/>
                                        </p:tgtEl>
                                      </p:cBhvr>
                                    </p:cmd>
                                  </p:childTnLst>
                                </p:cTn>
                              </p:par>
                            </p:childTnLst>
                          </p:cTn>
                        </p:par>
                        <p:par>
                          <p:cTn id="7" fill="hold">
                            <p:stCondLst>
                              <p:cond delay="10047"/>
                            </p:stCondLst>
                            <p:childTnLst>
                              <p:par>
                                <p:cTn id="8" presetID="1" presetClass="mediacall" presetSubtype="0" fill="hold" nodeType="afterEffect">
                                  <p:stCondLst>
                                    <p:cond delay="0"/>
                                  </p:stCondLst>
                                  <p:childTnLst>
                                    <p:cmd type="call" cmd="playFrom(0.0)">
                                      <p:cBhvr>
                                        <p:cTn id="9" dur="100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Content Placeholder 2"/>
          <p:cNvSpPr>
            <a:spLocks noGrp="1"/>
          </p:cNvSpPr>
          <p:nvPr>
            <p:ph sz="half" idx="1"/>
          </p:nvPr>
        </p:nvSpPr>
        <p:spPr/>
        <p:txBody>
          <a:bodyPr>
            <a:normAutofit/>
          </a:bodyPr>
          <a:lstStyle/>
          <a:p>
            <a:r>
              <a:rPr lang="en-US" sz="2400" dirty="0"/>
              <a:t>What is transforming pop-up?</a:t>
            </a:r>
          </a:p>
          <a:p>
            <a:pPr lvl="1"/>
            <a:r>
              <a:rPr lang="en-US" sz="2000" dirty="0"/>
              <a:t>Transformer toys</a:t>
            </a:r>
          </a:p>
          <a:p>
            <a:pPr lvl="1"/>
            <a:endParaRPr lang="en-US" sz="2200" dirty="0"/>
          </a:p>
          <a:p>
            <a:pPr lvl="1"/>
            <a:endParaRPr lang="en-US" sz="2200" dirty="0"/>
          </a:p>
          <a:p>
            <a:pPr lvl="1"/>
            <a:r>
              <a:rPr lang="en-US" altLang="zh-CN" sz="2000" dirty="0"/>
              <a:t>Pop-up books</a:t>
            </a:r>
            <a:endParaRPr lang="en-US" sz="2000" dirty="0"/>
          </a:p>
        </p:txBody>
      </p:sp>
      <p:sp>
        <p:nvSpPr>
          <p:cNvPr id="4" name="Footer Placeholder 3"/>
          <p:cNvSpPr>
            <a:spLocks noGrp="1"/>
          </p:cNvSpPr>
          <p:nvPr>
            <p:ph type="ftr" sz="quarter" idx="11"/>
          </p:nvPr>
        </p:nvSpPr>
        <p:spPr/>
        <p:txBody>
          <a:bodyPr/>
          <a:lstStyle/>
          <a:p>
            <a:r>
              <a:rPr lang="en-US" dirty="0"/>
              <a:t>© 2018 SIGGRAPH. All Rights Reserved</a:t>
            </a:r>
          </a:p>
        </p:txBody>
      </p:sp>
      <p:sp>
        <p:nvSpPr>
          <p:cNvPr id="5" name="Slide Number Placeholder 4"/>
          <p:cNvSpPr>
            <a:spLocks noGrp="1"/>
          </p:cNvSpPr>
          <p:nvPr>
            <p:ph type="sldNum" sz="quarter" idx="12"/>
          </p:nvPr>
        </p:nvSpPr>
        <p:spPr/>
        <p:txBody>
          <a:bodyPr/>
          <a:lstStyle/>
          <a:p>
            <a:fld id="{E29B65BC-2EC6-6640-9118-3890223F93F3}" type="slidenum">
              <a:rPr lang="en-US" smtClean="0"/>
              <a:t>2</a:t>
            </a:fld>
            <a:endParaRPr lang="en-US"/>
          </a:p>
        </p:txBody>
      </p:sp>
      <p:pic>
        <p:nvPicPr>
          <p:cNvPr id="12" name="内容占位符 11"/>
          <p:cNvPicPr>
            <a:picLocks noGrp="1" noChangeAspect="1"/>
          </p:cNvPicPr>
          <p:nvPr>
            <p:ph sz="half" idx="2"/>
          </p:nvPr>
        </p:nvPicPr>
        <p:blipFill>
          <a:blip r:embed="rId3"/>
          <a:stretch>
            <a:fillRect/>
          </a:stretch>
        </p:blipFill>
        <p:spPr>
          <a:xfrm>
            <a:off x="8889241" y="2823705"/>
            <a:ext cx="2466975" cy="2857500"/>
          </a:xfrm>
          <a:prstGeom prst="rect">
            <a:avLst/>
          </a:prstGeom>
        </p:spPr>
      </p:pic>
      <p:pic>
        <p:nvPicPr>
          <p:cNvPr id="11" name="图片 1">
            <a:extLst>
              <a:ext uri="{FF2B5EF4-FFF2-40B4-BE49-F238E27FC236}">
                <a16:creationId xmlns="" xmlns:a16="http://schemas.microsoft.com/office/drawing/2014/main" id="{826A7BE2-8039-414F-9848-66A3F2C8BD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0259" y="2605545"/>
            <a:ext cx="3014546" cy="1646910"/>
          </a:xfrm>
          <a:prstGeom prst="rect">
            <a:avLst/>
          </a:prstGeom>
        </p:spPr>
      </p:pic>
      <p:pic>
        <p:nvPicPr>
          <p:cNvPr id="13" name="图片 7">
            <a:extLst>
              <a:ext uri="{FF2B5EF4-FFF2-40B4-BE49-F238E27FC236}">
                <a16:creationId xmlns="" xmlns:a16="http://schemas.microsoft.com/office/drawing/2014/main" id="{B1BEC548-1E2E-4257-9F22-2473B28078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0259" y="4432184"/>
            <a:ext cx="3014546" cy="1685298"/>
          </a:xfrm>
          <a:prstGeom prst="rect">
            <a:avLst/>
          </a:prstGeom>
        </p:spPr>
      </p:pic>
      <p:sp>
        <p:nvSpPr>
          <p:cNvPr id="17" name="下箭头 38">
            <a:extLst>
              <a:ext uri="{FF2B5EF4-FFF2-40B4-BE49-F238E27FC236}">
                <a16:creationId xmlns="" xmlns:a16="http://schemas.microsoft.com/office/drawing/2014/main" id="{EB099BAC-B4F3-4503-9AB3-C3E27E0493EE}"/>
              </a:ext>
            </a:extLst>
          </p:cNvPr>
          <p:cNvSpPr/>
          <p:nvPr/>
        </p:nvSpPr>
        <p:spPr>
          <a:xfrm rot="16200000">
            <a:off x="7718037" y="3505389"/>
            <a:ext cx="307727" cy="1439304"/>
          </a:xfrm>
          <a:prstGeom prst="downArrow">
            <a:avLst>
              <a:gd name="adj1" fmla="val 22396"/>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2060"/>
              </a:solidFill>
            </a:endParaRPr>
          </a:p>
        </p:txBody>
      </p:sp>
      <p:sp>
        <p:nvSpPr>
          <p:cNvPr id="18" name="矩形 39">
            <a:extLst>
              <a:ext uri="{FF2B5EF4-FFF2-40B4-BE49-F238E27FC236}">
                <a16:creationId xmlns="" xmlns:a16="http://schemas.microsoft.com/office/drawing/2014/main" id="{777BD996-6A20-4753-A639-464D19860BDF}"/>
              </a:ext>
            </a:extLst>
          </p:cNvPr>
          <p:cNvSpPr/>
          <p:nvPr/>
        </p:nvSpPr>
        <p:spPr>
          <a:xfrm>
            <a:off x="6748683" y="3247776"/>
            <a:ext cx="432773" cy="53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19" name="矩形 40">
            <a:extLst>
              <a:ext uri="{FF2B5EF4-FFF2-40B4-BE49-F238E27FC236}">
                <a16:creationId xmlns="" xmlns:a16="http://schemas.microsoft.com/office/drawing/2014/main" id="{55EFAD2F-AF10-4BE4-A9A7-E3A2B299979E}"/>
              </a:ext>
            </a:extLst>
          </p:cNvPr>
          <p:cNvSpPr/>
          <p:nvPr/>
        </p:nvSpPr>
        <p:spPr>
          <a:xfrm>
            <a:off x="7120407" y="3247088"/>
            <a:ext cx="69234" cy="19022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20" name="矩形 42">
            <a:extLst>
              <a:ext uri="{FF2B5EF4-FFF2-40B4-BE49-F238E27FC236}">
                <a16:creationId xmlns="" xmlns:a16="http://schemas.microsoft.com/office/drawing/2014/main" id="{E4564D92-7BE4-428A-ACEE-434DEAFD5E5B}"/>
              </a:ext>
            </a:extLst>
          </p:cNvPr>
          <p:cNvSpPr/>
          <p:nvPr/>
        </p:nvSpPr>
        <p:spPr>
          <a:xfrm>
            <a:off x="6738523" y="5100600"/>
            <a:ext cx="432773" cy="53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Results</a:t>
            </a:r>
            <a:endParaRPr lang="zh-CN" altLang="en-US" dirty="0"/>
          </a:p>
        </p:txBody>
      </p:sp>
      <p:sp>
        <p:nvSpPr>
          <p:cNvPr id="3" name="Content Placeholder 2"/>
          <p:cNvSpPr>
            <a:spLocks noGrp="1"/>
          </p:cNvSpPr>
          <p:nvPr>
            <p:ph idx="1"/>
          </p:nvPr>
        </p:nvSpPr>
        <p:spPr/>
        <p:txBody>
          <a:bodyPr>
            <a:normAutofit/>
          </a:bodyPr>
          <a:lstStyle/>
          <a:p>
            <a:r>
              <a:rPr lang="en-US" altLang="zh-CN" sz="2400" dirty="0"/>
              <a:t>Failure case</a:t>
            </a:r>
            <a:endParaRPr lang="zh-CN" altLang="en-US" sz="2400"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29</a:t>
            </a:fld>
            <a:endParaRPr lang="en-US"/>
          </a:p>
        </p:txBody>
      </p:sp>
      <p:pic>
        <p:nvPicPr>
          <p:cNvPr id="8" name="Picture 7"/>
          <p:cNvPicPr>
            <a:picLocks noChangeAspect="1"/>
          </p:cNvPicPr>
          <p:nvPr/>
        </p:nvPicPr>
        <p:blipFill>
          <a:blip r:embed="rId3"/>
          <a:stretch>
            <a:fillRect/>
          </a:stretch>
        </p:blipFill>
        <p:spPr>
          <a:xfrm>
            <a:off x="4298837" y="1748277"/>
            <a:ext cx="5488770" cy="416052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Conclusion</a:t>
            </a:r>
            <a:endParaRPr lang="zh-CN" altLang="en-US" dirty="0"/>
          </a:p>
        </p:txBody>
      </p:sp>
      <p:sp>
        <p:nvSpPr>
          <p:cNvPr id="3" name="Content Placeholder 2"/>
          <p:cNvSpPr>
            <a:spLocks noGrp="1"/>
          </p:cNvSpPr>
          <p:nvPr>
            <p:ph idx="1"/>
          </p:nvPr>
        </p:nvSpPr>
        <p:spPr/>
        <p:txBody>
          <a:bodyPr>
            <a:normAutofit/>
          </a:bodyPr>
          <a:lstStyle/>
          <a:p>
            <a:r>
              <a:rPr lang="en-US" altLang="zh-CN" sz="2400" dirty="0"/>
              <a:t>We have presented an approach to automatically generate transforming pop-ups.</a:t>
            </a:r>
          </a:p>
          <a:p>
            <a:r>
              <a:rPr lang="en-US" altLang="zh-CN" sz="2400" dirty="0"/>
              <a:t>We assume paper thickness to be zero, this might cause the fabricated mechanism to fold improperly.</a:t>
            </a:r>
          </a:p>
          <a:p>
            <a:r>
              <a:rPr lang="en-US" altLang="zh-CN" sz="2400" dirty="0"/>
              <a:t>In the future, we plan to investigate transformations between 2D patterns and 3D shapes, as well as between 3D shapes.</a:t>
            </a:r>
            <a:endParaRPr lang="zh-CN" altLang="en-US" sz="2400"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30</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 for listening</a:t>
            </a:r>
          </a:p>
        </p:txBody>
      </p:sp>
      <p:sp>
        <p:nvSpPr>
          <p:cNvPr id="4" name="Footer Placeholder 3"/>
          <p:cNvSpPr>
            <a:spLocks noGrp="1"/>
          </p:cNvSpPr>
          <p:nvPr>
            <p:ph type="ftr" sz="quarter" idx="11"/>
          </p:nvPr>
        </p:nvSpPr>
        <p:spPr/>
        <p:txBody>
          <a:bodyPr/>
          <a:lstStyle/>
          <a:p>
            <a:r>
              <a:rPr lang="en-US" dirty="0"/>
              <a:t>© 2018 SIGGRAPH. All Rights Reserved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INTRODUCTION</a:t>
            </a:r>
            <a:endParaRPr lang="en-US" dirty="0"/>
          </a:p>
        </p:txBody>
      </p:sp>
      <p:sp>
        <p:nvSpPr>
          <p:cNvPr id="3" name="Content Placeholder 2"/>
          <p:cNvSpPr>
            <a:spLocks noGrp="1"/>
          </p:cNvSpPr>
          <p:nvPr>
            <p:ph idx="1"/>
          </p:nvPr>
        </p:nvSpPr>
        <p:spPr/>
        <p:txBody>
          <a:bodyPr>
            <a:normAutofit/>
          </a:bodyPr>
          <a:lstStyle/>
          <a:p>
            <a:r>
              <a:rPr lang="en-US" sz="2400" dirty="0"/>
              <a:t>Transforming pop-up by artist</a:t>
            </a:r>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3</a:t>
            </a:fld>
            <a:endParaRPr lang="en-US"/>
          </a:p>
        </p:txBody>
      </p:sp>
      <p:pic>
        <p:nvPicPr>
          <p:cNvPr id="2050" name="Picture 2" descr="https://images-na.ssl-images-amazon.com/images/I/91i5n5qD14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25" y="3648456"/>
            <a:ext cx="1897857" cy="2355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na.ssl-images-amazon.com/images/I/91BA5mCBcm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7199" y="3648456"/>
            <a:ext cx="1879866" cy="23552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einhart, Matthew (2013), Transform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6200" y="1302799"/>
            <a:ext cx="2759613" cy="20179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9644522" y="1150985"/>
            <a:ext cx="2430093" cy="21749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Reinhart, Matthew (2013), Transforme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9860" y="3546331"/>
            <a:ext cx="3681544" cy="217671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9"/>
          <p:cNvSpPr/>
          <p:nvPr/>
        </p:nvSpPr>
        <p:spPr>
          <a:xfrm>
            <a:off x="831925" y="2674435"/>
            <a:ext cx="9885680" cy="646331"/>
          </a:xfrm>
          <a:prstGeom prst="rect">
            <a:avLst/>
          </a:prstGeom>
        </p:spPr>
        <p:txBody>
          <a:bodyPr wrap="square">
            <a:spAutoFit/>
          </a:bodyPr>
          <a:lstStyle/>
          <a:p>
            <a:r>
              <a:rPr lang="en-US" altLang="zh-CN" i="1" dirty="0">
                <a:solidFill>
                  <a:srgbClr val="252525"/>
                </a:solidFill>
              </a:rPr>
              <a:t>Reinhart, Matthew (2013), Transformers: The Ultimate </a:t>
            </a:r>
          </a:p>
          <a:p>
            <a:r>
              <a:rPr lang="en-US" altLang="zh-CN" i="1" dirty="0">
                <a:solidFill>
                  <a:srgbClr val="252525"/>
                </a:solidFill>
              </a:rPr>
              <a:t>Pop-up Universe</a:t>
            </a:r>
            <a:endParaRPr lang="en-US" altLang="zh-CN" b="0" i="0" dirty="0">
              <a:solidFill>
                <a:srgbClr val="252525"/>
              </a:solidFill>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INTRODUCTION</a:t>
            </a:r>
            <a:endParaRPr lang="en-US" b="0" dirty="0"/>
          </a:p>
        </p:txBody>
      </p:sp>
      <p:sp>
        <p:nvSpPr>
          <p:cNvPr id="3" name="Content Placeholder 2"/>
          <p:cNvSpPr>
            <a:spLocks noGrp="1"/>
          </p:cNvSpPr>
          <p:nvPr>
            <p:ph idx="1"/>
          </p:nvPr>
        </p:nvSpPr>
        <p:spPr/>
        <p:txBody>
          <a:bodyPr/>
          <a:lstStyle/>
          <a:p>
            <a:r>
              <a:rPr lang="en-US" sz="2400" dirty="0"/>
              <a:t>Design by artists</a:t>
            </a:r>
          </a:p>
          <a:p>
            <a:pPr lvl="1"/>
            <a:r>
              <a:rPr lang="en-US" sz="2000" dirty="0"/>
              <a:t>Experienced artists often took weeks to manually create them.</a:t>
            </a:r>
          </a:p>
          <a:p>
            <a:pPr lvl="1"/>
            <a:endParaRPr lang="en-US" sz="2000" dirty="0"/>
          </a:p>
          <a:p>
            <a:r>
              <a:rPr lang="en-US" sz="2400" dirty="0"/>
              <a:t>Automatic design</a:t>
            </a:r>
          </a:p>
          <a:p>
            <a:pPr lvl="1"/>
            <a:r>
              <a:rPr lang="en-US" sz="2000" dirty="0"/>
              <a:t>We present the first computational tool to help ordinary users create transforming pop-up books, usually several minutes.</a:t>
            </a:r>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4</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a:t>
            </a:r>
          </a:p>
        </p:txBody>
      </p:sp>
      <p:sp>
        <p:nvSpPr>
          <p:cNvPr id="3" name="Content Placeholder 2"/>
          <p:cNvSpPr>
            <a:spLocks noGrp="1"/>
          </p:cNvSpPr>
          <p:nvPr>
            <p:ph idx="1"/>
          </p:nvPr>
        </p:nvSpPr>
        <p:spPr/>
        <p:txBody>
          <a:bodyPr>
            <a:normAutofit/>
          </a:bodyPr>
          <a:lstStyle/>
          <a:p>
            <a:r>
              <a:rPr lang="en-US" sz="2400" dirty="0"/>
              <a:t>Computational pop-ups</a:t>
            </a:r>
          </a:p>
          <a:p>
            <a:pPr lvl="1"/>
            <a:r>
              <a:rPr lang="en-US" sz="2000" dirty="0"/>
              <a:t>[Li et al. 2011], [Ruiz et al. 2014], [Le-Nguyen et al. 2013] </a:t>
            </a:r>
          </a:p>
          <a:p>
            <a:r>
              <a:rPr lang="en-US" sz="2400" dirty="0"/>
              <a:t>Mechanical design &amp; analysis</a:t>
            </a:r>
          </a:p>
          <a:p>
            <a:pPr lvl="1"/>
            <a:r>
              <a:rPr lang="en-US" sz="2000" dirty="0"/>
              <a:t>[Zhu et al. 2012], [G. Winder et al.2009], [</a:t>
            </a:r>
            <a:r>
              <a:rPr lang="en-US" sz="2000" dirty="0" err="1"/>
              <a:t>Coros</a:t>
            </a:r>
            <a:r>
              <a:rPr lang="en-US" sz="2000" dirty="0"/>
              <a:t> et al. 2013] </a:t>
            </a:r>
          </a:p>
          <a:p>
            <a:r>
              <a:rPr lang="en-US" sz="2400" dirty="0"/>
              <a:t>Folding &amp; combination of objects</a:t>
            </a:r>
          </a:p>
          <a:p>
            <a:pPr lvl="1"/>
            <a:r>
              <a:rPr lang="en-US" sz="2000" dirty="0"/>
              <a:t>[Zhou et al. 2014], [Xin et al. 2011], [</a:t>
            </a:r>
            <a:r>
              <a:rPr lang="en-US" altLang="zh-CN" sz="2000" dirty="0"/>
              <a:t>McCrae et al. 2011</a:t>
            </a:r>
            <a:r>
              <a:rPr lang="en-US" sz="2000" dirty="0"/>
              <a:t>]</a:t>
            </a:r>
          </a:p>
          <a:p>
            <a:endParaRPr lang="en-US"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5</a:t>
            </a:fld>
            <a:endParaRPr lang="en-US"/>
          </a:p>
        </p:txBody>
      </p:sp>
      <p:pic>
        <p:nvPicPr>
          <p:cNvPr id="6" name="图片 1"/>
          <p:cNvPicPr>
            <a:picLocks noChangeAspect="1"/>
          </p:cNvPicPr>
          <p:nvPr/>
        </p:nvPicPr>
        <p:blipFill>
          <a:blip r:embed="rId3"/>
          <a:stretch>
            <a:fillRect/>
          </a:stretch>
        </p:blipFill>
        <p:spPr>
          <a:xfrm>
            <a:off x="8550908" y="1095965"/>
            <a:ext cx="3496598" cy="1531096"/>
          </a:xfrm>
          <a:prstGeom prst="rect">
            <a:avLst/>
          </a:prstGeom>
        </p:spPr>
      </p:pic>
      <p:pic>
        <p:nvPicPr>
          <p:cNvPr id="7" name="图片 16"/>
          <p:cNvPicPr>
            <a:picLocks noChangeAspect="1"/>
          </p:cNvPicPr>
          <p:nvPr/>
        </p:nvPicPr>
        <p:blipFill>
          <a:blip r:embed="rId4"/>
          <a:stretch>
            <a:fillRect/>
          </a:stretch>
        </p:blipFill>
        <p:spPr>
          <a:xfrm>
            <a:off x="8695402" y="2596845"/>
            <a:ext cx="3496598" cy="1692383"/>
          </a:xfrm>
          <a:prstGeom prst="rect">
            <a:avLst/>
          </a:prstGeom>
        </p:spPr>
      </p:pic>
      <p:pic>
        <p:nvPicPr>
          <p:cNvPr id="8" name="图片 19"/>
          <p:cNvPicPr>
            <a:picLocks noChangeAspect="1"/>
          </p:cNvPicPr>
          <p:nvPr/>
        </p:nvPicPr>
        <p:blipFill>
          <a:blip r:embed="rId5"/>
          <a:stretch>
            <a:fillRect/>
          </a:stretch>
        </p:blipFill>
        <p:spPr>
          <a:xfrm>
            <a:off x="8695402" y="4473966"/>
            <a:ext cx="3468858" cy="169238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overview</a:t>
            </a:r>
            <a:endParaRPr lang="zh-CN" altLang="en-US"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6</a:t>
            </a:fld>
            <a:endParaRPr lang="en-US"/>
          </a:p>
        </p:txBody>
      </p:sp>
      <p:pic>
        <p:nvPicPr>
          <p:cNvPr id="8" name="图片 7"/>
          <p:cNvPicPr>
            <a:picLocks noChangeAspect="1"/>
          </p:cNvPicPr>
          <p:nvPr/>
        </p:nvPicPr>
        <p:blipFill>
          <a:blip r:embed="rId3" cstate="print">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504543" y="2366099"/>
            <a:ext cx="2183098" cy="3209035"/>
          </a:xfrm>
          <a:prstGeom prst="rect">
            <a:avLst/>
          </a:prstGeom>
          <a:effec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883875"/>
            <a:ext cx="2110640" cy="3890940"/>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7192" y="2367321"/>
            <a:ext cx="2350639" cy="3213017"/>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2719" y="1903349"/>
            <a:ext cx="2092903" cy="4305750"/>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86891" y="2051589"/>
            <a:ext cx="2408335" cy="4116870"/>
          </a:xfrm>
          <a:prstGeom prst="rect">
            <a:avLst/>
          </a:prstGeom>
        </p:spPr>
      </p:pic>
      <p:cxnSp>
        <p:nvCxnSpPr>
          <p:cNvPr id="13" name="直接箭头连接符 12"/>
          <p:cNvCxnSpPr/>
          <p:nvPr/>
        </p:nvCxnSpPr>
        <p:spPr>
          <a:xfrm flipV="1">
            <a:off x="7084393" y="3799284"/>
            <a:ext cx="362172"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9374536" y="3799284"/>
            <a:ext cx="362172"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008285" y="2800454"/>
            <a:ext cx="611361" cy="2087799"/>
            <a:chOff x="2480483" y="2000413"/>
            <a:chExt cx="799121" cy="2729000"/>
          </a:xfrm>
        </p:grpSpPr>
        <p:cxnSp>
          <p:nvCxnSpPr>
            <p:cNvPr id="16" name="直接箭头连接符 15"/>
            <p:cNvCxnSpPr/>
            <p:nvPr/>
          </p:nvCxnSpPr>
          <p:spPr>
            <a:xfrm>
              <a:off x="2806204" y="3306003"/>
              <a:ext cx="47340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89886" y="2000413"/>
              <a:ext cx="0" cy="27290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2480483" y="4724400"/>
              <a:ext cx="337318" cy="501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480483" y="2000413"/>
              <a:ext cx="337318" cy="501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flipV="1">
            <a:off x="4746920" y="3798518"/>
            <a:ext cx="362172"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00"/>
                                        <p:tgtEl>
                                          <p:spTgt spid="9"/>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800"/>
                                        <p:tgtEl>
                                          <p:spTgt spid="8"/>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700"/>
                                        <p:tgtEl>
                                          <p:spTgt spid="21"/>
                                        </p:tgtEl>
                                      </p:cBhvr>
                                    </p:animEffect>
                                  </p:childTnLst>
                                </p:cTn>
                              </p:par>
                            </p:childTnLst>
                          </p:cTn>
                        </p:par>
                        <p:par>
                          <p:cTn id="20" fill="hold">
                            <p:stCondLst>
                              <p:cond delay="3500"/>
                            </p:stCondLst>
                            <p:childTnLst>
                              <p:par>
                                <p:cTn id="21" presetID="22" presetClass="entr" presetSubtype="4" fill="hold" nodeType="afterEffect">
                                  <p:stCondLst>
                                    <p:cond delay="10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1900"/>
                                        <p:tgtEl>
                                          <p:spTgt spid="10"/>
                                        </p:tgtEl>
                                      </p:cBhvr>
                                    </p:animEffect>
                                  </p:childTnLst>
                                </p:cTn>
                              </p:par>
                            </p:childTnLst>
                          </p:cTn>
                        </p:par>
                        <p:par>
                          <p:cTn id="24" fill="hold">
                            <p:stCondLst>
                              <p:cond delay="56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700"/>
                                        <p:tgtEl>
                                          <p:spTgt spid="13"/>
                                        </p:tgtEl>
                                      </p:cBhvr>
                                    </p:animEffect>
                                  </p:childTnLst>
                                </p:cTn>
                              </p:par>
                            </p:childTnLst>
                          </p:cTn>
                        </p:par>
                        <p:par>
                          <p:cTn id="28" fill="hold">
                            <p:stCondLst>
                              <p:cond delay="6600"/>
                            </p:stCondLst>
                            <p:childTnLst>
                              <p:par>
                                <p:cTn id="29" presetID="2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800"/>
                                        <p:tgtEl>
                                          <p:spTgt spid="11"/>
                                        </p:tgtEl>
                                      </p:cBhvr>
                                    </p:animEffect>
                                  </p:childTnLst>
                                </p:cTn>
                              </p:par>
                            </p:childTnLst>
                          </p:cTn>
                        </p:par>
                        <p:par>
                          <p:cTn id="32" fill="hold">
                            <p:stCondLst>
                              <p:cond delay="7600"/>
                            </p:stCondLst>
                            <p:childTnLst>
                              <p:par>
                                <p:cTn id="33" presetID="22" presetClass="entr" presetSubtype="8"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800"/>
                                        <p:tgtEl>
                                          <p:spTgt spid="14"/>
                                        </p:tgtEl>
                                      </p:cBhvr>
                                    </p:animEffect>
                                  </p:childTnLst>
                                </p:cTn>
                              </p:par>
                            </p:childTnLst>
                          </p:cTn>
                        </p:par>
                        <p:par>
                          <p:cTn id="36" fill="hold">
                            <p:stCondLst>
                              <p:cond delay="8600"/>
                            </p:stCondLst>
                            <p:childTnLst>
                              <p:par>
                                <p:cTn id="37" presetID="22" presetClass="entr" presetSubtype="4"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Basic mechanisms</a:t>
            </a:r>
            <a:endParaRPr lang="zh-CN" altLang="en-US"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7</a:t>
            </a:fld>
            <a:endParaRPr lang="en-US"/>
          </a:p>
        </p:txBody>
      </p:sp>
      <p:pic>
        <p:nvPicPr>
          <p:cNvPr id="26"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0550" y="1175673"/>
            <a:ext cx="2042461" cy="1844065"/>
          </a:xfrm>
          <a:prstGeom prst="rect">
            <a:avLst/>
          </a:prstGeom>
        </p:spPr>
      </p:pic>
      <p:pic>
        <p:nvPicPr>
          <p:cNvPr id="29"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5958" y="2712856"/>
            <a:ext cx="1787625" cy="1742034"/>
          </a:xfrm>
          <a:prstGeom prst="rect">
            <a:avLst/>
          </a:prstGeom>
        </p:spPr>
      </p:pic>
      <p:pic>
        <p:nvPicPr>
          <p:cNvPr id="33"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88406" y="2712856"/>
            <a:ext cx="1818304" cy="1771931"/>
          </a:xfrm>
          <a:prstGeom prst="rect">
            <a:avLst/>
          </a:prstGeom>
        </p:spPr>
      </p:pic>
      <p:pic>
        <p:nvPicPr>
          <p:cNvPr id="38"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3401" y="4459518"/>
            <a:ext cx="1810673" cy="1679890"/>
          </a:xfrm>
          <a:prstGeom prst="rect">
            <a:avLst/>
          </a:prstGeom>
        </p:spPr>
      </p:pic>
      <p:pic>
        <p:nvPicPr>
          <p:cNvPr id="39"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4747" y="4387949"/>
            <a:ext cx="1704228" cy="1829467"/>
          </a:xfrm>
          <a:prstGeom prst="rect">
            <a:avLst/>
          </a:prstGeom>
        </p:spPr>
      </p:pic>
      <p:pic>
        <p:nvPicPr>
          <p:cNvPr id="40" name="图片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0120" y="1915448"/>
            <a:ext cx="4157473" cy="3303581"/>
          </a:xfrm>
          <a:prstGeom prst="rect">
            <a:avLst/>
          </a:prstGeom>
        </p:spPr>
      </p:pic>
      <p:sp>
        <p:nvSpPr>
          <p:cNvPr id="41" name="椭圆 30"/>
          <p:cNvSpPr/>
          <p:nvPr/>
        </p:nvSpPr>
        <p:spPr>
          <a:xfrm>
            <a:off x="2848458" y="2750020"/>
            <a:ext cx="96818" cy="96818"/>
          </a:xfrm>
          <a:prstGeom prst="ellipse">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42" name="肘形连接符 31"/>
          <p:cNvCxnSpPr>
            <a:stCxn id="41" idx="0"/>
          </p:cNvCxnSpPr>
          <p:nvPr/>
        </p:nvCxnSpPr>
        <p:spPr>
          <a:xfrm rot="5400000" flipH="1" flipV="1">
            <a:off x="3679906" y="1293128"/>
            <a:ext cx="665599" cy="2231677"/>
          </a:xfrm>
          <a:prstGeom prst="bentConnector2">
            <a:avLst/>
          </a:prstGeom>
          <a:ln>
            <a:solidFill>
              <a:srgbClr val="CC3399"/>
            </a:solidFill>
          </a:ln>
        </p:spPr>
        <p:style>
          <a:lnRef idx="3">
            <a:schemeClr val="accent2"/>
          </a:lnRef>
          <a:fillRef idx="0">
            <a:schemeClr val="accent2"/>
          </a:fillRef>
          <a:effectRef idx="2">
            <a:schemeClr val="accent2"/>
          </a:effectRef>
          <a:fontRef idx="minor">
            <a:schemeClr val="tx1"/>
          </a:fontRef>
        </p:style>
      </p:cxnSp>
      <p:cxnSp>
        <p:nvCxnSpPr>
          <p:cNvPr id="43" name="肘形连接符 33"/>
          <p:cNvCxnSpPr/>
          <p:nvPr/>
        </p:nvCxnSpPr>
        <p:spPr>
          <a:xfrm>
            <a:off x="2945276" y="4410100"/>
            <a:ext cx="1853670" cy="772371"/>
          </a:xfrm>
          <a:prstGeom prst="bentConnector3">
            <a:avLst>
              <a:gd name="adj1" fmla="val 1219"/>
            </a:avLst>
          </a:prstGeom>
          <a:ln>
            <a:solidFill>
              <a:srgbClr val="CC3399"/>
            </a:solidFill>
          </a:ln>
        </p:spPr>
        <p:style>
          <a:lnRef idx="3">
            <a:schemeClr val="accent2"/>
          </a:lnRef>
          <a:fillRef idx="0">
            <a:schemeClr val="accent2"/>
          </a:fillRef>
          <a:effectRef idx="2">
            <a:schemeClr val="accent2"/>
          </a:effectRef>
          <a:fontRef idx="minor">
            <a:schemeClr val="tx1"/>
          </a:fontRef>
        </p:style>
      </p:cxnSp>
      <p:sp>
        <p:nvSpPr>
          <p:cNvPr id="44" name="椭圆 34"/>
          <p:cNvSpPr/>
          <p:nvPr/>
        </p:nvSpPr>
        <p:spPr>
          <a:xfrm>
            <a:off x="2916040" y="4349490"/>
            <a:ext cx="96818" cy="96818"/>
          </a:xfrm>
          <a:prstGeom prst="ellipse">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a:p>
        </p:txBody>
      </p:sp>
      <p:sp>
        <p:nvSpPr>
          <p:cNvPr id="45" name="等腰三角形 2"/>
          <p:cNvSpPr/>
          <p:nvPr/>
        </p:nvSpPr>
        <p:spPr>
          <a:xfrm>
            <a:off x="4765170" y="5050312"/>
            <a:ext cx="166295" cy="250421"/>
          </a:xfrm>
          <a:custGeom>
            <a:avLst/>
            <a:gdLst>
              <a:gd name="connsiteX0" fmla="*/ 0 w 284965"/>
              <a:gd name="connsiteY0" fmla="*/ 245659 h 245659"/>
              <a:gd name="connsiteX1" fmla="*/ 142483 w 284965"/>
              <a:gd name="connsiteY1" fmla="*/ 0 h 245659"/>
              <a:gd name="connsiteX2" fmla="*/ 284965 w 284965"/>
              <a:gd name="connsiteY2" fmla="*/ 245659 h 245659"/>
              <a:gd name="connsiteX3" fmla="*/ 0 w 284965"/>
              <a:gd name="connsiteY3" fmla="*/ 245659 h 245659"/>
              <a:gd name="connsiteX0-1" fmla="*/ 392 w 285357"/>
              <a:gd name="connsiteY0-2" fmla="*/ 250421 h 250421"/>
              <a:gd name="connsiteX1-3" fmla="*/ 0 w 285357"/>
              <a:gd name="connsiteY1-4" fmla="*/ 0 h 250421"/>
              <a:gd name="connsiteX2-5" fmla="*/ 285357 w 285357"/>
              <a:gd name="connsiteY2-6" fmla="*/ 250421 h 250421"/>
              <a:gd name="connsiteX3-7" fmla="*/ 392 w 285357"/>
              <a:gd name="connsiteY3-8" fmla="*/ 250421 h 250421"/>
              <a:gd name="connsiteX0-9" fmla="*/ 392 w 166295"/>
              <a:gd name="connsiteY0-10" fmla="*/ 250421 h 250421"/>
              <a:gd name="connsiteX1-11" fmla="*/ 0 w 166295"/>
              <a:gd name="connsiteY1-12" fmla="*/ 0 h 250421"/>
              <a:gd name="connsiteX2-13" fmla="*/ 166295 w 166295"/>
              <a:gd name="connsiteY2-14" fmla="*/ 121833 h 250421"/>
              <a:gd name="connsiteX3-15" fmla="*/ 392 w 166295"/>
              <a:gd name="connsiteY3-16" fmla="*/ 250421 h 250421"/>
            </a:gdLst>
            <a:ahLst/>
            <a:cxnLst>
              <a:cxn ang="0">
                <a:pos x="connsiteX0-1" y="connsiteY0-2"/>
              </a:cxn>
              <a:cxn ang="0">
                <a:pos x="connsiteX1-3" y="connsiteY1-4"/>
              </a:cxn>
              <a:cxn ang="0">
                <a:pos x="connsiteX2-5" y="connsiteY2-6"/>
              </a:cxn>
              <a:cxn ang="0">
                <a:pos x="connsiteX3-7" y="connsiteY3-8"/>
              </a:cxn>
            </a:cxnLst>
            <a:rect l="l" t="t" r="r" b="b"/>
            <a:pathLst>
              <a:path w="166295" h="250421">
                <a:moveTo>
                  <a:pt x="392" y="250421"/>
                </a:moveTo>
                <a:cubicBezTo>
                  <a:pt x="261" y="166947"/>
                  <a:pt x="131" y="83474"/>
                  <a:pt x="0" y="0"/>
                </a:cubicBezTo>
                <a:lnTo>
                  <a:pt x="166295" y="121833"/>
                </a:lnTo>
                <a:lnTo>
                  <a:pt x="392" y="250421"/>
                </a:lnTo>
                <a:close/>
              </a:path>
            </a:pathLst>
          </a:cu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6"/>
          <p:cNvSpPr txBox="1"/>
          <p:nvPr/>
        </p:nvSpPr>
        <p:spPr>
          <a:xfrm>
            <a:off x="4968778" y="4885760"/>
            <a:ext cx="2776937" cy="499624"/>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V-fold mechanism</a:t>
            </a:r>
            <a:endParaRPr lang="zh-CN" altLang="en-US" sz="2000" dirty="0">
              <a:latin typeface="微软雅黑" panose="020B0503020204020204" pitchFamily="34" charset="-122"/>
              <a:ea typeface="微软雅黑" panose="020B0503020204020204" pitchFamily="34" charset="-122"/>
            </a:endParaRPr>
          </a:p>
        </p:txBody>
      </p:sp>
      <p:sp>
        <p:nvSpPr>
          <p:cNvPr id="47" name="椭圆 35"/>
          <p:cNvSpPr/>
          <p:nvPr/>
        </p:nvSpPr>
        <p:spPr>
          <a:xfrm>
            <a:off x="4177744" y="3540268"/>
            <a:ext cx="96818" cy="96818"/>
          </a:xfrm>
          <a:prstGeom prst="ellipse">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a:p>
        </p:txBody>
      </p:sp>
      <p:cxnSp>
        <p:nvCxnSpPr>
          <p:cNvPr id="48" name="肘形连接符 36"/>
          <p:cNvCxnSpPr/>
          <p:nvPr/>
        </p:nvCxnSpPr>
        <p:spPr>
          <a:xfrm flipV="1">
            <a:off x="4217413" y="3594462"/>
            <a:ext cx="1485185" cy="1"/>
          </a:xfrm>
          <a:prstGeom prst="bentConnector3">
            <a:avLst>
              <a:gd name="adj1" fmla="val 50000"/>
            </a:avLst>
          </a:prstGeom>
          <a:ln>
            <a:solidFill>
              <a:srgbClr val="CC3399"/>
            </a:solidFill>
          </a:ln>
        </p:spPr>
        <p:style>
          <a:lnRef idx="3">
            <a:schemeClr val="accent2"/>
          </a:lnRef>
          <a:fillRef idx="0">
            <a:schemeClr val="accent2"/>
          </a:fillRef>
          <a:effectRef idx="2">
            <a:schemeClr val="accent2"/>
          </a:effectRef>
          <a:fontRef idx="minor">
            <a:schemeClr val="tx1"/>
          </a:fontRef>
        </p:style>
      </p:cxnSp>
      <p:sp>
        <p:nvSpPr>
          <p:cNvPr id="49" name="等腰三角形 2"/>
          <p:cNvSpPr/>
          <p:nvPr/>
        </p:nvSpPr>
        <p:spPr>
          <a:xfrm>
            <a:off x="5677880" y="3468724"/>
            <a:ext cx="166295" cy="250421"/>
          </a:xfrm>
          <a:custGeom>
            <a:avLst/>
            <a:gdLst>
              <a:gd name="connsiteX0" fmla="*/ 0 w 284965"/>
              <a:gd name="connsiteY0" fmla="*/ 245659 h 245659"/>
              <a:gd name="connsiteX1" fmla="*/ 142483 w 284965"/>
              <a:gd name="connsiteY1" fmla="*/ 0 h 245659"/>
              <a:gd name="connsiteX2" fmla="*/ 284965 w 284965"/>
              <a:gd name="connsiteY2" fmla="*/ 245659 h 245659"/>
              <a:gd name="connsiteX3" fmla="*/ 0 w 284965"/>
              <a:gd name="connsiteY3" fmla="*/ 245659 h 245659"/>
              <a:gd name="connsiteX0-1" fmla="*/ 392 w 285357"/>
              <a:gd name="connsiteY0-2" fmla="*/ 250421 h 250421"/>
              <a:gd name="connsiteX1-3" fmla="*/ 0 w 285357"/>
              <a:gd name="connsiteY1-4" fmla="*/ 0 h 250421"/>
              <a:gd name="connsiteX2-5" fmla="*/ 285357 w 285357"/>
              <a:gd name="connsiteY2-6" fmla="*/ 250421 h 250421"/>
              <a:gd name="connsiteX3-7" fmla="*/ 392 w 285357"/>
              <a:gd name="connsiteY3-8" fmla="*/ 250421 h 250421"/>
              <a:gd name="connsiteX0-9" fmla="*/ 392 w 166295"/>
              <a:gd name="connsiteY0-10" fmla="*/ 250421 h 250421"/>
              <a:gd name="connsiteX1-11" fmla="*/ 0 w 166295"/>
              <a:gd name="connsiteY1-12" fmla="*/ 0 h 250421"/>
              <a:gd name="connsiteX2-13" fmla="*/ 166295 w 166295"/>
              <a:gd name="connsiteY2-14" fmla="*/ 121833 h 250421"/>
              <a:gd name="connsiteX3-15" fmla="*/ 392 w 166295"/>
              <a:gd name="connsiteY3-16" fmla="*/ 250421 h 250421"/>
            </a:gdLst>
            <a:ahLst/>
            <a:cxnLst>
              <a:cxn ang="0">
                <a:pos x="connsiteX0-1" y="connsiteY0-2"/>
              </a:cxn>
              <a:cxn ang="0">
                <a:pos x="connsiteX1-3" y="connsiteY1-4"/>
              </a:cxn>
              <a:cxn ang="0">
                <a:pos x="connsiteX2-5" y="connsiteY2-6"/>
              </a:cxn>
              <a:cxn ang="0">
                <a:pos x="connsiteX3-7" y="connsiteY3-8"/>
              </a:cxn>
            </a:cxnLst>
            <a:rect l="l" t="t" r="r" b="b"/>
            <a:pathLst>
              <a:path w="166295" h="250421">
                <a:moveTo>
                  <a:pt x="392" y="250421"/>
                </a:moveTo>
                <a:cubicBezTo>
                  <a:pt x="261" y="166947"/>
                  <a:pt x="131" y="83474"/>
                  <a:pt x="0" y="0"/>
                </a:cubicBezTo>
                <a:lnTo>
                  <a:pt x="166295" y="121833"/>
                </a:lnTo>
                <a:lnTo>
                  <a:pt x="392" y="250421"/>
                </a:lnTo>
                <a:close/>
              </a:path>
            </a:pathLst>
          </a:cu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18"/>
          <p:cNvSpPr txBox="1"/>
          <p:nvPr/>
        </p:nvSpPr>
        <p:spPr>
          <a:xfrm>
            <a:off x="5963146" y="3295743"/>
            <a:ext cx="2776937" cy="499624"/>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Slide mechanism</a:t>
            </a:r>
            <a:endParaRPr lang="zh-CN" altLang="en-US" sz="2000" dirty="0">
              <a:latin typeface="微软雅黑" panose="020B0503020204020204" pitchFamily="34" charset="-122"/>
              <a:ea typeface="微软雅黑" panose="020B0503020204020204" pitchFamily="34" charset="-122"/>
            </a:endParaRPr>
          </a:p>
        </p:txBody>
      </p:sp>
      <p:sp>
        <p:nvSpPr>
          <p:cNvPr id="51" name="等腰三角形 2"/>
          <p:cNvSpPr/>
          <p:nvPr/>
        </p:nvSpPr>
        <p:spPr>
          <a:xfrm>
            <a:off x="5128542" y="1964400"/>
            <a:ext cx="166295" cy="250421"/>
          </a:xfrm>
          <a:custGeom>
            <a:avLst/>
            <a:gdLst>
              <a:gd name="connsiteX0" fmla="*/ 0 w 284965"/>
              <a:gd name="connsiteY0" fmla="*/ 245659 h 245659"/>
              <a:gd name="connsiteX1" fmla="*/ 142483 w 284965"/>
              <a:gd name="connsiteY1" fmla="*/ 0 h 245659"/>
              <a:gd name="connsiteX2" fmla="*/ 284965 w 284965"/>
              <a:gd name="connsiteY2" fmla="*/ 245659 h 245659"/>
              <a:gd name="connsiteX3" fmla="*/ 0 w 284965"/>
              <a:gd name="connsiteY3" fmla="*/ 245659 h 245659"/>
              <a:gd name="connsiteX0-1" fmla="*/ 392 w 285357"/>
              <a:gd name="connsiteY0-2" fmla="*/ 250421 h 250421"/>
              <a:gd name="connsiteX1-3" fmla="*/ 0 w 285357"/>
              <a:gd name="connsiteY1-4" fmla="*/ 0 h 250421"/>
              <a:gd name="connsiteX2-5" fmla="*/ 285357 w 285357"/>
              <a:gd name="connsiteY2-6" fmla="*/ 250421 h 250421"/>
              <a:gd name="connsiteX3-7" fmla="*/ 392 w 285357"/>
              <a:gd name="connsiteY3-8" fmla="*/ 250421 h 250421"/>
              <a:gd name="connsiteX0-9" fmla="*/ 392 w 166295"/>
              <a:gd name="connsiteY0-10" fmla="*/ 250421 h 250421"/>
              <a:gd name="connsiteX1-11" fmla="*/ 0 w 166295"/>
              <a:gd name="connsiteY1-12" fmla="*/ 0 h 250421"/>
              <a:gd name="connsiteX2-13" fmla="*/ 166295 w 166295"/>
              <a:gd name="connsiteY2-14" fmla="*/ 121833 h 250421"/>
              <a:gd name="connsiteX3-15" fmla="*/ 392 w 166295"/>
              <a:gd name="connsiteY3-16" fmla="*/ 250421 h 250421"/>
            </a:gdLst>
            <a:ahLst/>
            <a:cxnLst>
              <a:cxn ang="0">
                <a:pos x="connsiteX0-1" y="connsiteY0-2"/>
              </a:cxn>
              <a:cxn ang="0">
                <a:pos x="connsiteX1-3" y="connsiteY1-4"/>
              </a:cxn>
              <a:cxn ang="0">
                <a:pos x="connsiteX2-5" y="connsiteY2-6"/>
              </a:cxn>
              <a:cxn ang="0">
                <a:pos x="connsiteX3-7" y="connsiteY3-8"/>
              </a:cxn>
            </a:cxnLst>
            <a:rect l="l" t="t" r="r" b="b"/>
            <a:pathLst>
              <a:path w="166295" h="250421">
                <a:moveTo>
                  <a:pt x="392" y="250421"/>
                </a:moveTo>
                <a:cubicBezTo>
                  <a:pt x="261" y="166947"/>
                  <a:pt x="131" y="83474"/>
                  <a:pt x="0" y="0"/>
                </a:cubicBezTo>
                <a:lnTo>
                  <a:pt x="166295" y="121833"/>
                </a:lnTo>
                <a:lnTo>
                  <a:pt x="392" y="250421"/>
                </a:lnTo>
                <a:close/>
              </a:path>
            </a:pathLst>
          </a:cu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8"/>
          <p:cNvSpPr txBox="1"/>
          <p:nvPr/>
        </p:nvSpPr>
        <p:spPr>
          <a:xfrm>
            <a:off x="5370004" y="1776988"/>
            <a:ext cx="2776937" cy="553998"/>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Parallel mechanism</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Basic mechanisms</a:t>
            </a:r>
            <a:endParaRPr lang="zh-CN" altLang="en-US" dirty="0"/>
          </a:p>
        </p:txBody>
      </p:sp>
      <p:sp>
        <p:nvSpPr>
          <p:cNvPr id="4" name="Footer Placeholder 3"/>
          <p:cNvSpPr>
            <a:spLocks noGrp="1"/>
          </p:cNvSpPr>
          <p:nvPr>
            <p:ph type="ftr" sz="quarter" idx="11"/>
          </p:nvPr>
        </p:nvSpPr>
        <p:spPr/>
        <p:txBody>
          <a:bodyPr/>
          <a:lstStyle/>
          <a:p>
            <a:r>
              <a:rPr lang="en-US"/>
              <a:t>© 2018 SIGGRAPH. All Rights Reserved</a:t>
            </a:r>
            <a:endParaRPr lang="en-US" dirty="0"/>
          </a:p>
        </p:txBody>
      </p:sp>
      <p:sp>
        <p:nvSpPr>
          <p:cNvPr id="5" name="Slide Number Placeholder 4"/>
          <p:cNvSpPr>
            <a:spLocks noGrp="1"/>
          </p:cNvSpPr>
          <p:nvPr>
            <p:ph type="sldNum" sz="quarter" idx="12"/>
          </p:nvPr>
        </p:nvSpPr>
        <p:spPr/>
        <p:txBody>
          <a:bodyPr/>
          <a:lstStyle/>
          <a:p>
            <a:fld id="{E29B65BC-2EC6-6640-9118-3890223F93F3}" type="slidenum">
              <a:rPr lang="en-US" smtClean="0"/>
              <a:t>8</a:t>
            </a:fld>
            <a:endParaRPr lang="en-US"/>
          </a:p>
        </p:txBody>
      </p:sp>
      <p:pic>
        <p:nvPicPr>
          <p:cNvPr id="10" name="mechanism_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2208958"/>
            <a:ext cx="4003710" cy="2252087"/>
          </a:xfrm>
          <a:prstGeom prst="rect">
            <a:avLst/>
          </a:prstGeom>
        </p:spPr>
      </p:pic>
      <p:pic>
        <p:nvPicPr>
          <p:cNvPr id="12" name="mechanism_0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094145" y="2208958"/>
            <a:ext cx="4003710" cy="2252087"/>
          </a:xfrm>
          <a:prstGeom prst="rect">
            <a:avLst/>
          </a:prstGeom>
        </p:spPr>
      </p:pic>
      <p:pic>
        <p:nvPicPr>
          <p:cNvPr id="13" name="mechanism_0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188291" y="2208958"/>
            <a:ext cx="4003709" cy="2252087"/>
          </a:xfrm>
          <a:prstGeom prst="rect">
            <a:avLst/>
          </a:prstGeom>
        </p:spPr>
      </p:pic>
      <p:sp>
        <p:nvSpPr>
          <p:cNvPr id="3" name="文本框 8"/>
          <p:cNvSpPr txBox="1"/>
          <p:nvPr/>
        </p:nvSpPr>
        <p:spPr>
          <a:xfrm>
            <a:off x="613219" y="4734818"/>
            <a:ext cx="2776937" cy="553998"/>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Parallel mechanism</a:t>
            </a:r>
            <a:endParaRPr lang="zh-CN" altLang="en-US" sz="2000" dirty="0">
              <a:latin typeface="微软雅黑" panose="020B0503020204020204" pitchFamily="34" charset="-122"/>
              <a:ea typeface="微软雅黑" panose="020B0503020204020204" pitchFamily="34" charset="-122"/>
            </a:endParaRPr>
          </a:p>
        </p:txBody>
      </p:sp>
      <p:sp>
        <p:nvSpPr>
          <p:cNvPr id="6" name="文本框 18"/>
          <p:cNvSpPr txBox="1"/>
          <p:nvPr/>
        </p:nvSpPr>
        <p:spPr>
          <a:xfrm>
            <a:off x="8945741" y="4761323"/>
            <a:ext cx="2776937" cy="499624"/>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Slide mechanism</a:t>
            </a:r>
            <a:endParaRPr lang="zh-CN" altLang="en-US" sz="2000" dirty="0">
              <a:latin typeface="微软雅黑" panose="020B0503020204020204" pitchFamily="34" charset="-122"/>
              <a:ea typeface="微软雅黑" panose="020B0503020204020204" pitchFamily="34" charset="-122"/>
            </a:endParaRPr>
          </a:p>
        </p:txBody>
      </p:sp>
      <p:sp>
        <p:nvSpPr>
          <p:cNvPr id="7" name="文本框 16"/>
          <p:cNvSpPr txBox="1"/>
          <p:nvPr/>
        </p:nvSpPr>
        <p:spPr>
          <a:xfrm>
            <a:off x="4707793" y="4761935"/>
            <a:ext cx="2776937" cy="499624"/>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V-fold mechanism</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94" fill="hold"/>
                                        <p:tgtEl>
                                          <p:spTgt spid="10"/>
                                        </p:tgtEl>
                                      </p:cBhvr>
                                    </p:cmd>
                                  </p:childTnLst>
                                </p:cTn>
                              </p:par>
                            </p:childTnLst>
                          </p:cTn>
                        </p:par>
                        <p:par>
                          <p:cTn id="7" fill="hold">
                            <p:stCondLst>
                              <p:cond delay="10794"/>
                            </p:stCondLst>
                            <p:childTnLst>
                              <p:par>
                                <p:cTn id="8" presetID="1" presetClass="mediacall" presetSubtype="0" fill="hold" nodeType="afterEffect">
                                  <p:stCondLst>
                                    <p:cond delay="0"/>
                                  </p:stCondLst>
                                  <p:childTnLst>
                                    <p:cmd type="call" cmd="playFrom(0.0)">
                                      <p:cBhvr>
                                        <p:cTn id="9" dur="12181" fill="hold"/>
                                        <p:tgtEl>
                                          <p:spTgt spid="12"/>
                                        </p:tgtEl>
                                      </p:cBhvr>
                                    </p:cmd>
                                  </p:childTnLst>
                                </p:cTn>
                              </p:par>
                            </p:childTnLst>
                          </p:cTn>
                        </p:par>
                        <p:par>
                          <p:cTn id="10" fill="hold">
                            <p:stCondLst>
                              <p:cond delay="22975"/>
                            </p:stCondLst>
                            <p:childTnLst>
                              <p:par>
                                <p:cTn id="11" presetID="1" presetClass="mediacall" presetSubtype="0" fill="hold" nodeType="afterEffect">
                                  <p:stCondLst>
                                    <p:cond delay="0"/>
                                  </p:stCondLst>
                                  <p:childTnLst>
                                    <p:cmd type="call" cmd="playFrom(0.0)">
                                      <p:cBhvr>
                                        <p:cTn id="12" dur="1147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0"/>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p:cTn id="19" fill="hold" display="0">
                  <p:stCondLst>
                    <p:cond delay="indefinite"/>
                  </p:stCondLst>
                </p:cTn>
                <p:tgtEl>
                  <p:spTgt spid="12"/>
                </p:tgtEl>
              </p:cMediaNode>
            </p:vide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2"/>
                                        </p:tgtEl>
                                      </p:cBhvr>
                                    </p:cmd>
                                  </p:childTnLst>
                                </p:cTn>
                              </p:par>
                            </p:childTnLst>
                          </p:cTn>
                        </p:par>
                      </p:childTnLst>
                    </p:cTn>
                  </p:par>
                </p:childTnLst>
              </p:cTn>
              <p:nextCondLst>
                <p:cond evt="onClick" delay="0">
                  <p:tgtEl>
                    <p:spTgt spid="12"/>
                  </p:tgtEl>
                </p:cond>
              </p:nextCondLst>
            </p:seq>
            <p:video>
              <p:cMediaNode vol="80000">
                <p:cTn id="25"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heme/theme1.xml><?xml version="1.0" encoding="utf-8"?>
<a:theme xmlns:a="http://schemas.openxmlformats.org/drawingml/2006/main" name="Office Theme">
  <a:themeElements>
    <a:clrScheme name="SIGGRAPH 2018">
      <a:dk1>
        <a:srgbClr val="001E38"/>
      </a:dk1>
      <a:lt1>
        <a:srgbClr val="FFFFFF"/>
      </a:lt1>
      <a:dk2>
        <a:srgbClr val="001E38"/>
      </a:dk2>
      <a:lt2>
        <a:srgbClr val="FEFFFF"/>
      </a:lt2>
      <a:accent1>
        <a:srgbClr val="F3F3F2"/>
      </a:accent1>
      <a:accent2>
        <a:srgbClr val="C1D6D5"/>
      </a:accent2>
      <a:accent3>
        <a:srgbClr val="FDBC40"/>
      </a:accent3>
      <a:accent4>
        <a:srgbClr val="FF9738"/>
      </a:accent4>
      <a:accent5>
        <a:srgbClr val="F64641"/>
      </a:accent5>
      <a:accent6>
        <a:srgbClr val="001E38"/>
      </a:accent6>
      <a:hlink>
        <a:srgbClr val="F64642"/>
      </a:hlink>
      <a:folHlink>
        <a:srgbClr val="F6464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Aft>
            <a:spcPts val="600"/>
          </a:spcAft>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3492</TotalTime>
  <Words>2481</Words>
  <Application>Microsoft Office PowerPoint</Application>
  <PresentationFormat>宽屏</PresentationFormat>
  <Paragraphs>274</Paragraphs>
  <Slides>32</Slides>
  <Notes>30</Notes>
  <HiddenSlides>0</HiddenSlides>
  <MMClips>12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.AppleSystemUIFont</vt:lpstr>
      <vt:lpstr>DengXian</vt:lpstr>
      <vt:lpstr>黑体</vt:lpstr>
      <vt:lpstr>微软雅黑</vt:lpstr>
      <vt:lpstr>Arial</vt:lpstr>
      <vt:lpstr>Calibri</vt:lpstr>
      <vt:lpstr>Cambria Math</vt:lpstr>
      <vt:lpstr>Office Theme</vt:lpstr>
      <vt:lpstr>Computational Design of Transforming Pop-up Books</vt:lpstr>
      <vt:lpstr>PowerPoint 演示文稿</vt:lpstr>
      <vt:lpstr>Introduction </vt:lpstr>
      <vt:lpstr>INTRODUCTION</vt:lpstr>
      <vt:lpstr>INTRODUCTION</vt:lpstr>
      <vt:lpstr>Related work</vt:lpstr>
      <vt:lpstr>overview</vt:lpstr>
      <vt:lpstr>Basic mechanisms</vt:lpstr>
      <vt:lpstr>Basic mechanisms</vt:lpstr>
      <vt:lpstr>Functional elements</vt:lpstr>
      <vt:lpstr>Linkage</vt:lpstr>
      <vt:lpstr>Linkage tree</vt:lpstr>
      <vt:lpstr>Energy function</vt:lpstr>
      <vt:lpstr>Energy function</vt:lpstr>
      <vt:lpstr>Energy function</vt:lpstr>
      <vt:lpstr>Energy minimization</vt:lpstr>
      <vt:lpstr>Energy minimization</vt:lpstr>
      <vt:lpstr>Patch Refinement</vt:lpstr>
      <vt:lpstr>Texture Painting</vt:lpstr>
      <vt:lpstr>Blueprint Generation</vt:lpstr>
      <vt:lpstr>EVALUATION</vt:lpstr>
      <vt:lpstr>EVALUATION</vt:lpstr>
      <vt:lpstr>Results</vt:lpstr>
      <vt:lpstr>Results</vt:lpstr>
      <vt:lpstr>Results</vt:lpstr>
      <vt:lpstr>Results</vt:lpstr>
      <vt:lpstr>Results</vt:lpstr>
      <vt:lpstr>Results</vt:lpstr>
      <vt:lpstr>Results</vt:lpstr>
      <vt:lpstr>Results</vt:lpstr>
      <vt:lpstr>Conclusion</vt:lpstr>
      <vt:lpstr>Thanks for listening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Rocio Hernandez</dc:creator>
  <cp:lastModifiedBy>X Cloudia</cp:lastModifiedBy>
  <cp:revision>114</cp:revision>
  <dcterms:created xsi:type="dcterms:W3CDTF">2017-07-26T18:20:00Z</dcterms:created>
  <dcterms:modified xsi:type="dcterms:W3CDTF">2018-12-02T11:21:17Z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1033-10.2.0.7439</vt:lpwstr>
  </property>
</Properties>
</file>